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2" r:id="rId3"/>
    <p:sldId id="283" r:id="rId4"/>
    <p:sldId id="258" r:id="rId5"/>
    <p:sldId id="280" r:id="rId6"/>
    <p:sldId id="284" r:id="rId7"/>
    <p:sldId id="281" r:id="rId8"/>
    <p:sldId id="262" r:id="rId9"/>
    <p:sldId id="263" r:id="rId10"/>
    <p:sldId id="286" r:id="rId11"/>
    <p:sldId id="285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9" r:id="rId20"/>
    <p:sldId id="268" r:id="rId21"/>
    <p:sldId id="295" r:id="rId22"/>
    <p:sldId id="296" r:id="rId23"/>
    <p:sldId id="297" r:id="rId24"/>
    <p:sldId id="298" r:id="rId25"/>
    <p:sldId id="300" r:id="rId26"/>
    <p:sldId id="301" r:id="rId27"/>
    <p:sldId id="304" r:id="rId28"/>
    <p:sldId id="307" r:id="rId29"/>
    <p:sldId id="309" r:id="rId30"/>
    <p:sldId id="308" r:id="rId31"/>
    <p:sldId id="303" r:id="rId32"/>
    <p:sldId id="302" r:id="rId33"/>
  </p:sldIdLst>
  <p:sldSz cx="12192000" cy="6858000"/>
  <p:notesSz cx="6858000" cy="9144000"/>
  <p:defaultTextStyle>
    <a:defPPr>
      <a:defRPr lang="en-C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432FF"/>
    <a:srgbClr val="DAE3F3"/>
    <a:srgbClr val="D5E3CF"/>
    <a:srgbClr val="70AD47"/>
    <a:srgbClr val="000000"/>
    <a:srgbClr val="2F5597"/>
    <a:srgbClr val="E9EBF5"/>
    <a:srgbClr val="767171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0F4D3-7221-8EE4-4CFB-9040E34653FC}" v="3" dt="2022-07-20T11:38:49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03"/>
    <p:restoredTop sz="95964"/>
  </p:normalViewPr>
  <p:slideViewPr>
    <p:cSldViewPr snapToGrid="0" snapToObjects="1">
      <p:cViewPr varScale="1">
        <p:scale>
          <a:sx n="129" d="100"/>
          <a:sy n="129" d="100"/>
        </p:scale>
        <p:origin x="288" y="192"/>
      </p:cViewPr>
      <p:guideLst/>
    </p:cSldViewPr>
  </p:slideViewPr>
  <p:outlineViewPr>
    <p:cViewPr>
      <p:scale>
        <a:sx n="33" d="100"/>
        <a:sy n="33" d="100"/>
      </p:scale>
      <p:origin x="0" y="-852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rner Creixell" userId="S::werner.creixell@usm.cl::b998e70e-ebfb-43a9-bcad-a4a2f663dfcc" providerId="AD" clId="Web-{EBA0F4D3-7221-8EE4-4CFB-9040E34653FC}"/>
    <pc:docChg chg="modSld">
      <pc:chgData name="Werner Creixell" userId="S::werner.creixell@usm.cl::b998e70e-ebfb-43a9-bcad-a4a2f663dfcc" providerId="AD" clId="Web-{EBA0F4D3-7221-8EE4-4CFB-9040E34653FC}" dt="2022-07-20T11:38:49.210" v="2" actId="20577"/>
      <pc:docMkLst>
        <pc:docMk/>
      </pc:docMkLst>
      <pc:sldChg chg="modSp">
        <pc:chgData name="Werner Creixell" userId="S::werner.creixell@usm.cl::b998e70e-ebfb-43a9-bcad-a4a2f663dfcc" providerId="AD" clId="Web-{EBA0F4D3-7221-8EE4-4CFB-9040E34653FC}" dt="2022-07-20T11:38:49.210" v="2" actId="20577"/>
        <pc:sldMkLst>
          <pc:docMk/>
          <pc:sldMk cId="171236243" sldId="277"/>
        </pc:sldMkLst>
        <pc:spChg chg="mod">
          <ac:chgData name="Werner Creixell" userId="S::werner.creixell@usm.cl::b998e70e-ebfb-43a9-bcad-a4a2f663dfcc" providerId="AD" clId="Web-{EBA0F4D3-7221-8EE4-4CFB-9040E34653FC}" dt="2022-07-20T11:38:49.210" v="2" actId="20577"/>
          <ac:spMkLst>
            <pc:docMk/>
            <pc:sldMk cId="171236243" sldId="277"/>
            <ac:spMk id="3" creationId="{B47DE967-AC3F-E9FA-3318-B91B1FA29B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38AB84-CECE-BE48-AB3C-D0820CC5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92FA2-4D86-E945-B1E7-D79A4445F6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EDD30-79D7-FE41-B50E-14052E171100}" type="datetimeFigureOut">
              <a:rPr lang="es-ES_tradnl" smtClean="0"/>
              <a:t>16/6/23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E0E65-6298-4A4C-A227-654A6FBBD7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07875-EB86-E64F-B3B2-236AA39B08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7A599-16ED-DC41-873E-7EF29FBB764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919218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9A7660-3494-8440-A325-A7DB5B5FD4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D5D9B-AA3D-4140-91E2-A520695D0B4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EBB5320-4B53-AF40-904B-D859662E0D98}" type="datetimeFigureOut">
              <a:rPr lang="es-ES_tradnl"/>
              <a:pPr>
                <a:defRPr/>
              </a:pPr>
              <a:t>16/6/23</a:t>
            </a:fld>
            <a:endParaRPr lang="es-ES_tradnl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BAD040F-D45A-F648-A194-523D050DA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_tradnl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15530DC-16F1-7542-83E6-B3DDA968F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ES_tradnl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F3908-65A7-8247-A0A3-E1469EF3DD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B2F6D-D449-CC4D-A866-A86AF2F4E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FC8FD29-F16D-B24D-AC1C-5ACC7AEF9236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367748"/>
            <a:ext cx="10754139" cy="3142215"/>
          </a:xfrm>
        </p:spPr>
        <p:txBody>
          <a:bodyPr anchor="b"/>
          <a:lstStyle>
            <a:lvl1pPr algn="ctr">
              <a:defRPr sz="6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602038"/>
            <a:ext cx="10668001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E9B3F-BDD1-6B49-BEB9-4EB2EA47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E2E22-B21D-8446-A7CF-76EEDA5EFE52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C4020-FAC2-E248-8B61-90DF951D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7C314-29ED-0A40-B57B-77F24A9C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87212-83C0-BD4A-AAC5-B1605D949D77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9E8F8-0D46-0208-B226-DAC00837D827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4784099" y="206098"/>
            <a:ext cx="2471400" cy="15487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92908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285614"/>
            <a:ext cx="11042373" cy="866844"/>
          </a:xfrm>
        </p:spPr>
        <p:txBody>
          <a:bodyPr/>
          <a:lstStyle>
            <a:lvl1pPr>
              <a:defRPr sz="4000"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5124380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6431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2517070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95E808-5E9B-575C-F6D2-641D9EF8602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165" y="3839280"/>
            <a:ext cx="11042373" cy="2489765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5712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731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CF8410-E84E-625A-69B5-6F2ADB405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5469835" cy="5124380"/>
          </a:xfrm>
        </p:spPr>
        <p:txBody>
          <a:bodyPr>
            <a:normAutofit/>
          </a:bodyPr>
          <a:lstStyle>
            <a:lvl1pPr marL="552600" indent="-552600"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DAB5A-11AC-A3B1-8733-693F091365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98704" y="1232708"/>
            <a:ext cx="5469835" cy="5124380"/>
          </a:xfrm>
        </p:spPr>
        <p:txBody>
          <a:bodyPr>
            <a:normAutofit/>
          </a:bodyPr>
          <a:lstStyle>
            <a:lvl1pPr marL="552600" indent="-552600"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878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158E6D5-321A-C44C-8269-81A05BBAB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L"/>
              <a:t>Click to edit Master title style</a:t>
            </a:r>
            <a:endParaRPr lang="es-ES_tradnl" altLang="en-CL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6E7C4DE-8F85-3B45-BBB7-67D85E589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60500"/>
            <a:ext cx="105156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L" dirty="0"/>
              <a:t>Click to edit Master text styles </a:t>
            </a:r>
            <a:r>
              <a:rPr lang="en-US" altLang="en-CL" dirty="0" err="1"/>
              <a:t>fghfhfghfghfghfgfghfghfghf</a:t>
            </a:r>
            <a:r>
              <a:rPr lang="en-US" altLang="en-CL" dirty="0"/>
              <a:t> </a:t>
            </a:r>
            <a:r>
              <a:rPr lang="en-US" altLang="en-CL" dirty="0" err="1"/>
              <a:t>fgdf</a:t>
            </a:r>
            <a:r>
              <a:rPr lang="en-US" altLang="en-CL" dirty="0"/>
              <a:t> dg </a:t>
            </a:r>
            <a:r>
              <a:rPr lang="en-US" altLang="en-CL" dirty="0" err="1"/>
              <a:t>df</a:t>
            </a:r>
            <a:r>
              <a:rPr lang="en-US" altLang="en-CL" dirty="0"/>
              <a:t> </a:t>
            </a:r>
            <a:r>
              <a:rPr lang="en-US" altLang="en-CL" dirty="0" err="1"/>
              <a:t>dfg</a:t>
            </a:r>
            <a:endParaRPr lang="en-US" altLang="en-CL" dirty="0"/>
          </a:p>
          <a:p>
            <a:pPr lvl="1"/>
            <a:r>
              <a:rPr lang="en-US" altLang="en-CL" dirty="0"/>
              <a:t>Second level</a:t>
            </a:r>
          </a:p>
          <a:p>
            <a:pPr lvl="2"/>
            <a:r>
              <a:rPr lang="en-US" altLang="en-CL" dirty="0"/>
              <a:t>Third level</a:t>
            </a:r>
          </a:p>
          <a:p>
            <a:pPr lvl="3"/>
            <a:r>
              <a:rPr lang="en-US" altLang="en-CL" dirty="0"/>
              <a:t>Fourth level</a:t>
            </a:r>
          </a:p>
          <a:p>
            <a:pPr lvl="4"/>
            <a:r>
              <a:rPr lang="en-US" altLang="en-CL" dirty="0"/>
              <a:t>Fifth level</a:t>
            </a:r>
            <a:endParaRPr lang="es-ES_tradnl" altLang="en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B4EB2-1254-D14A-90C4-D9074D410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B1728EA-DD79-3B4D-A14E-C2659AC6343D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CF085-5E94-2643-B32D-27C573C1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65FF4-3F47-FD42-990E-850CFB3A3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98FC004-2C64-4344-85B6-8952237AD3D5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2" r:id="rId5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 kern="1200">
          <a:solidFill>
            <a:srgbClr val="0000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58775" indent="-371475" algn="l" rtl="0" fontAlgn="base">
        <a:spcBef>
          <a:spcPts val="600"/>
        </a:spcBef>
        <a:spcAft>
          <a:spcPct val="0"/>
        </a:spcAft>
        <a:buClr>
          <a:srgbClr val="0C48C8"/>
        </a:buClr>
        <a:buFont typeface="Wingdings" pitchFamily="2" charset="2"/>
        <a:buChar char="q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C48C8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C48C8"/>
        </a:buClr>
        <a:buSzPct val="90000"/>
        <a:buFont typeface="Wingdings" pitchFamily="2" charset="2"/>
        <a:buChar char="q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jetbrains.com/intellij-repository/releases" TargetMode="Externa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visual-paradigm.com/guide/software-development-process/what-is-a-software-process-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visual-paradigm.com/guide/software-development-process/what-is-a-software-process-mode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5121/ijcsit.2017.9506" TargetMode="External"/><Relationship Id="rId7" Type="http://schemas.openxmlformats.org/officeDocument/2006/relationships/image" Target="../media/image55.png"/><Relationship Id="rId2" Type="http://schemas.openxmlformats.org/officeDocument/2006/relationships/hyperlink" Target="https://doi.org/10.1109/ICAT.2009.534841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labux.inf.utfsm.cl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mi.org/-/media/pmi/documents/public/pdf/learning/thought-leadership/pulse/pulse-of-the-profession-2017.pdf" TargetMode="External"/><Relationship Id="rId5" Type="http://schemas.openxmlformats.org/officeDocument/2006/relationships/hyperlink" Target="https://www.scnsoft.com/blog/software-development-models" TargetMode="Externa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gx/en/actuarial-insurance-services/assets/agile-project-delivery-confidence.pdf" TargetMode="External"/><Relationship Id="rId2" Type="http://schemas.openxmlformats.org/officeDocument/2006/relationships/hyperlink" Target="https://www.pmi.org/-/media/pmi/documents/public/pdf/learning/thought-leadership/pulse/pulse-of-the-profession-20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rbes.com/sites/forbestechcouncil/2022/06/03/five-aspects-of-a-successful-agile-transformation-for-your-enterprise/?sh=400a89766057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www.davidhodder.com/freeprojectmanagementtemplate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agilemanifesto.org/iso/es/manifesto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ls.gov/ooh/computer-and-information-technology/software-developers.htm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iso.org/standard/50518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FF9F-81B7-9795-31F8-FE466F524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61" y="586823"/>
            <a:ext cx="10754139" cy="356506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sz="3200" dirty="0"/>
              <a:t>Ingeniería de Software:</a:t>
            </a:r>
            <a:br>
              <a:rPr lang="es-ES" sz="3200" dirty="0"/>
            </a:br>
            <a:r>
              <a:rPr lang="es-ES" sz="3200" dirty="0"/>
              <a:t>Introducción</a:t>
            </a:r>
            <a:br>
              <a:rPr lang="es-ES" sz="3200" dirty="0"/>
            </a:br>
            <a:r>
              <a:rPr lang="es-ES" sz="3200" dirty="0"/>
              <a:t>Proceso y Metodologías de Desarrollo</a:t>
            </a:r>
            <a:br>
              <a:rPr lang="es-ES" sz="3200" dirty="0"/>
            </a:br>
            <a:r>
              <a:rPr lang="es-ES" sz="3200" dirty="0"/>
              <a:t>Desarrollo Iterativo e Incremental y Ágil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89906-B36E-A309-60D2-FAFAB8954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4324350"/>
            <a:ext cx="10668001" cy="1655762"/>
          </a:xfrm>
        </p:spPr>
        <p:txBody>
          <a:bodyPr/>
          <a:lstStyle/>
          <a:p>
            <a:r>
              <a:rPr lang="es-ES" dirty="0"/>
              <a:t>ELO329: Diseño y Programación Orientados a Objetos</a:t>
            </a:r>
          </a:p>
          <a:p>
            <a:r>
              <a:rPr lang="es-ES_tradnl" altLang="en-CL" dirty="0"/>
              <a:t>Departamento de Electrónica</a:t>
            </a:r>
          </a:p>
          <a:p>
            <a:r>
              <a:rPr lang="es-ES_tradnl" altLang="en-CL" dirty="0"/>
              <a:t>Universidad Técnica Federico Santa María</a:t>
            </a:r>
            <a:endParaRPr lang="es-ES" altLang="en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696DF-3354-E438-22CD-28F29FF9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7212-83C0-BD4A-AAC5-B1605D949D77}" type="slidenum">
              <a:rPr lang="es-ES_tradnl" smtClean="0"/>
              <a:pPr/>
              <a:t>1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45294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3896E7-F6CC-48F5-A669-4DB12BEF9DEB}"/>
              </a:ext>
            </a:extLst>
          </p:cNvPr>
          <p:cNvSpPr txBox="1">
            <a:spLocks/>
          </p:cNvSpPr>
          <p:nvPr/>
        </p:nvSpPr>
        <p:spPr bwMode="auto">
          <a:xfrm>
            <a:off x="626165" y="285614"/>
            <a:ext cx="11042373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Proceso de Desarrollo – SDLC (2/2)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A198-0F7F-61D6-5057-4BE7BCA4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10</a:t>
            </a:fld>
            <a:endParaRPr lang="es-ES_tradnl"/>
          </a:p>
        </p:txBody>
      </p:sp>
      <p:graphicFrame>
        <p:nvGraphicFramePr>
          <p:cNvPr id="54" name="Table 16">
            <a:extLst>
              <a:ext uri="{FF2B5EF4-FFF2-40B4-BE49-F238E27FC236}">
                <a16:creationId xmlns:a16="http://schemas.microsoft.com/office/drawing/2014/main" id="{626879FD-C5FA-433B-890B-09E4A0617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526687"/>
              </p:ext>
            </p:extLst>
          </p:nvPr>
        </p:nvGraphicFramePr>
        <p:xfrm>
          <a:off x="1240358" y="1125070"/>
          <a:ext cx="9370419" cy="899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0419">
                  <a:extLst>
                    <a:ext uri="{9D8B030D-6E8A-4147-A177-3AD203B41FA5}">
                      <a16:colId xmlns:a16="http://schemas.microsoft.com/office/drawing/2014/main" val="2644779572"/>
                    </a:ext>
                  </a:extLst>
                </a:gridCol>
              </a:tblGrid>
              <a:tr h="79081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original </a:t>
                      </a:r>
                      <a:r>
                        <a:rPr lang="es-ES_tradnl" sz="1600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SDLC</a:t>
                      </a:r>
                      <a:r>
                        <a:rPr lang="es-ES_tradnl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fue concebido como un método de cascada (</a:t>
                      </a:r>
                      <a:r>
                        <a:rPr lang="es-ES_tradnl" sz="1600" i="1" dirty="0" err="1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Waterfall</a:t>
                      </a:r>
                      <a:r>
                        <a:rPr lang="es-ES_tradnl" sz="1600" i="1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1600" i="1" dirty="0" err="1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  <a:r>
                        <a:rPr lang="es-ES_tradnl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tradicional donde las fases eran </a:t>
                      </a:r>
                      <a:r>
                        <a:rPr lang="es-ES_tradnl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lineales</a:t>
                      </a:r>
                      <a:r>
                        <a:rPr lang="es-ES_tradnl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(caso caja negra).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Estas fueron adaptadas para introducir </a:t>
                      </a:r>
                      <a:r>
                        <a:rPr lang="es-ES_tradnl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iteraciones</a:t>
                      </a:r>
                      <a:r>
                        <a:rPr lang="es-ES_tradnl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(acomodar requerimientos de cambios).</a:t>
                      </a:r>
                      <a:endParaRPr lang="en-NL" sz="1600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11393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8653D1B-0AC7-4733-9457-9CF88EF3A543}"/>
              </a:ext>
            </a:extLst>
          </p:cNvPr>
          <p:cNvGrpSpPr/>
          <p:nvPr/>
        </p:nvGrpSpPr>
        <p:grpSpPr>
          <a:xfrm>
            <a:off x="1166952" y="4721056"/>
            <a:ext cx="9529764" cy="1938678"/>
            <a:chOff x="886939" y="3130720"/>
            <a:chExt cx="9853313" cy="2004498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3CE5B5D-7E60-4D50-B329-29007D3E69C1}"/>
                </a:ext>
              </a:extLst>
            </p:cNvPr>
            <p:cNvSpPr/>
            <p:nvPr/>
          </p:nvSpPr>
          <p:spPr>
            <a:xfrm>
              <a:off x="888274" y="3130720"/>
              <a:ext cx="9837687" cy="308181"/>
            </a:xfrm>
            <a:prstGeom prst="rect">
              <a:avLst/>
            </a:prstGeom>
            <a:solidFill>
              <a:srgbClr val="4472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latin typeface="Arial" panose="020B0604020202020204" pitchFamily="34" charset="0"/>
                  <a:cs typeface="Arial" panose="020B0604020202020204" pitchFamily="34" charset="0"/>
                </a:rPr>
                <a:t>Ventajas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69BC578-B4E7-4F89-8D5E-0B9DFF5DC92B}"/>
                </a:ext>
              </a:extLst>
            </p:cNvPr>
            <p:cNvSpPr/>
            <p:nvPr/>
          </p:nvSpPr>
          <p:spPr>
            <a:xfrm>
              <a:off x="886939" y="3461230"/>
              <a:ext cx="9846770" cy="3081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s-E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Responder a los requisitos cambiantes.</a:t>
              </a:r>
              <a:endParaRPr lang="en-NL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92CEE2F-8162-4098-91D6-E53DAFA065DD}"/>
                </a:ext>
              </a:extLst>
            </p:cNvPr>
            <p:cNvSpPr/>
            <p:nvPr/>
          </p:nvSpPr>
          <p:spPr>
            <a:xfrm>
              <a:off x="888273" y="3806811"/>
              <a:ext cx="9845435" cy="308182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s-E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Mejora la eficiencia y reduce los riesgos.</a:t>
              </a:r>
              <a:endParaRPr lang="en-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F1A61B4-8AAD-454B-AC06-80E80DB2E09B}"/>
                </a:ext>
              </a:extLst>
            </p:cNvPr>
            <p:cNvSpPr/>
            <p:nvPr/>
          </p:nvSpPr>
          <p:spPr>
            <a:xfrm>
              <a:off x="889937" y="4153734"/>
              <a:ext cx="9845434" cy="308182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s-E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Facilita la comunicación entre las partes interesadas.</a:t>
              </a:r>
              <a:endParaRPr lang="en-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9CA797B-118D-485A-A608-D06318B591F8}"/>
                </a:ext>
              </a:extLst>
            </p:cNvPr>
            <p:cNvSpPr/>
            <p:nvPr/>
          </p:nvSpPr>
          <p:spPr>
            <a:xfrm>
              <a:off x="893483" y="4492535"/>
              <a:ext cx="9846769" cy="308182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s-E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miembros del equipo conocen en qué deberían estar trabajando y cuándo.</a:t>
              </a:r>
              <a:endParaRPr lang="en-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16570DE-3C5B-4199-892B-8C60BEC3A3D5}"/>
                </a:ext>
              </a:extLst>
            </p:cNvPr>
            <p:cNvSpPr/>
            <p:nvPr/>
          </p:nvSpPr>
          <p:spPr>
            <a:xfrm>
              <a:off x="893482" y="4827036"/>
              <a:ext cx="9846770" cy="308182"/>
            </a:xfrm>
            <a:prstGeom prst="rect">
              <a:avLst/>
            </a:pr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s-E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miembros del equipo saben cuándo el desarrollo puede pasar a la siguiente fase.</a:t>
              </a:r>
              <a:endParaRPr lang="en-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BE811207-97BB-4F5E-AE95-044B2C605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963" y="2161069"/>
            <a:ext cx="4049460" cy="24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38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3896E7-F6CC-48F5-A669-4DB12BEF9DEB}"/>
              </a:ext>
            </a:extLst>
          </p:cNvPr>
          <p:cNvSpPr txBox="1">
            <a:spLocks/>
          </p:cNvSpPr>
          <p:nvPr/>
        </p:nvSpPr>
        <p:spPr bwMode="auto">
          <a:xfrm>
            <a:off x="626165" y="285614"/>
            <a:ext cx="11042373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Proceso de Desarrollo. Etapas (1/6)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A198-0F7F-61D6-5057-4BE7BCA4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11</a:t>
            </a:fld>
            <a:endParaRPr lang="es-ES_tradnl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92A3E56-5FD0-4E0B-9071-75C767741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802351"/>
              </p:ext>
            </p:extLst>
          </p:nvPr>
        </p:nvGraphicFramePr>
        <p:xfrm>
          <a:off x="934723" y="1337975"/>
          <a:ext cx="10125166" cy="4483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6808">
                  <a:extLst>
                    <a:ext uri="{9D8B030D-6E8A-4147-A177-3AD203B41FA5}">
                      <a16:colId xmlns:a16="http://schemas.microsoft.com/office/drawing/2014/main" val="1960675907"/>
                    </a:ext>
                  </a:extLst>
                </a:gridCol>
                <a:gridCol w="5338358">
                  <a:extLst>
                    <a:ext uri="{9D8B030D-6E8A-4147-A177-3AD203B41FA5}">
                      <a16:colId xmlns:a16="http://schemas.microsoft.com/office/drawing/2014/main" val="143316168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s-ES_tradnl" noProof="0"/>
                        <a:t>Etapa 1: Planificación (Planning)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41701"/>
                  </a:ext>
                </a:extLst>
              </a:tr>
              <a:tr h="303953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Requerimientos</a:t>
                      </a:r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se recopilan, analizan, documentan y priorizan (entendimiento inicial del problema a resolver). Estos son registrados en un </a:t>
                      </a:r>
                      <a:r>
                        <a:rPr lang="es-ES_tradnl" u="sng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documento</a:t>
                      </a:r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llamado </a:t>
                      </a:r>
                      <a:r>
                        <a:rPr lang="es-ES_tradnl" noProof="0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SRS</a:t>
                      </a:r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s-ES_tradnl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</a:t>
                      </a:r>
                      <a:r>
                        <a:rPr lang="es-ES_tradnl" i="1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requirements</a:t>
                      </a:r>
                      <a:r>
                        <a:rPr lang="es-ES_tradnl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i="1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specification</a:t>
                      </a:r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s-ES_tradnl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991786"/>
                  </a:ext>
                </a:extLst>
              </a:tr>
              <a:tr h="390676"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 planificar una solución de software, se deben considerar los siguientes </a:t>
                      </a:r>
                      <a:r>
                        <a:rPr lang="es-ES_tradnl" noProof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factores</a:t>
                      </a:r>
                      <a:r>
                        <a:rPr lang="es-ES_tradnl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563685"/>
                  </a:ext>
                </a:extLst>
              </a:tr>
              <a:tr h="1532709">
                <a:tc>
                  <a:txBody>
                    <a:bodyPr/>
                    <a:lstStyle/>
                    <a:p>
                      <a:pPr marL="7429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Usuarios de la solución (reuniones con clientes)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propósito general de la solución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Entradas y salidas de datos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Cumplimiento legal y regulatorio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Identificación de riesgo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Requisitos de aseguramiento de la calidad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Asignación de recursos humanos y financieros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Programación de proyectos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358003"/>
                  </a:ext>
                </a:extLst>
              </a:tr>
              <a:tr h="180340">
                <a:tc gridSpan="2"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 parte del proceso de planificación, los </a:t>
                      </a:r>
                      <a:r>
                        <a:rPr lang="es-ES_tradnl" noProof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costos de mano de obra (esfuerzo) y materiales </a:t>
                      </a:r>
                      <a:r>
                        <a:rPr lang="es-ES_tradnl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</a:t>
                      </a:r>
                      <a:r>
                        <a:rPr lang="es-ES_tradnl" noProof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estiman</a:t>
                      </a:r>
                      <a:r>
                        <a:rPr lang="es-ES_tradnl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se comparan con las </a:t>
                      </a:r>
                      <a:r>
                        <a:rPr lang="es-ES_tradnl" noProof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limitaciones de tiempo</a:t>
                      </a:r>
                      <a:r>
                        <a:rPr lang="es-ES_tradnl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928045"/>
                  </a:ext>
                </a:extLst>
              </a:tr>
              <a:tr h="118533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Identificación de los </a:t>
                      </a:r>
                      <a:r>
                        <a:rPr lang="es-ES_tradnl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equipos de proyecto </a:t>
                      </a:r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 se proponen los </a:t>
                      </a:r>
                      <a:r>
                        <a:rPr lang="es-ES_tradnl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roles</a:t>
                      </a:r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cada miembro del equipo.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223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504312E-87F0-489A-BC10-88C678D5F8FB}"/>
              </a:ext>
            </a:extLst>
          </p:cNvPr>
          <p:cNvGrpSpPr/>
          <p:nvPr/>
        </p:nvGrpSpPr>
        <p:grpSpPr>
          <a:xfrm>
            <a:off x="5390706" y="2318772"/>
            <a:ext cx="5093806" cy="398381"/>
            <a:chOff x="5730949" y="2318772"/>
            <a:chExt cx="5093806" cy="39838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EAFF8D-757D-48D3-9941-CC1CAB24A675}"/>
                </a:ext>
              </a:extLst>
            </p:cNvPr>
            <p:cNvSpPr txBox="1"/>
            <p:nvPr/>
          </p:nvSpPr>
          <p:spPr>
            <a:xfrm>
              <a:off x="5730949" y="2331472"/>
              <a:ext cx="5093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dirty="0">
                  <a:solidFill>
                    <a:srgbClr val="0432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¡SRS</a:t>
              </a:r>
              <a:r>
                <a:rPr lang="es-ES_tradnl" dirty="0">
                  <a:solidFill>
                    <a:srgbClr val="0432FF"/>
                  </a:solidFill>
                </a:rPr>
                <a:t> necesita aprobación de              usuarios finales!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366F40-5B38-4BB5-80C2-4832C472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1968" y="2323128"/>
              <a:ext cx="394025" cy="39402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647E48D-13AB-45D4-9187-6886AAE45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3705" y="2318772"/>
              <a:ext cx="394025" cy="394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52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3896E7-F6CC-48F5-A669-4DB12BEF9DEB}"/>
              </a:ext>
            </a:extLst>
          </p:cNvPr>
          <p:cNvSpPr txBox="1">
            <a:spLocks/>
          </p:cNvSpPr>
          <p:nvPr/>
        </p:nvSpPr>
        <p:spPr bwMode="auto">
          <a:xfrm>
            <a:off x="626165" y="285614"/>
            <a:ext cx="11042373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Proceso de Desarrollo. Etapas (2/6)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A198-0F7F-61D6-5057-4BE7BCA4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12</a:t>
            </a:fld>
            <a:endParaRPr lang="es-ES_tradnl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92A3E56-5FD0-4E0B-9071-75C767741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099485"/>
              </p:ext>
            </p:extLst>
          </p:nvPr>
        </p:nvGraphicFramePr>
        <p:xfrm>
          <a:off x="934719" y="1335701"/>
          <a:ext cx="1012516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872">
                  <a:extLst>
                    <a:ext uri="{9D8B030D-6E8A-4147-A177-3AD203B41FA5}">
                      <a16:colId xmlns:a16="http://schemas.microsoft.com/office/drawing/2014/main" val="1960675907"/>
                    </a:ext>
                  </a:extLst>
                </a:gridCol>
                <a:gridCol w="9167294">
                  <a:extLst>
                    <a:ext uri="{9D8B030D-6E8A-4147-A177-3AD203B41FA5}">
                      <a16:colId xmlns:a16="http://schemas.microsoft.com/office/drawing/2014/main" val="406079953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/>
                        <a:t>Etapa 2: </a:t>
                      </a:r>
                      <a:r>
                        <a:rPr lang="es-ES_tradnl" noProof="0" dirty="0"/>
                        <a:t>Diseño</a:t>
                      </a:r>
                      <a:r>
                        <a:rPr lang="en-US" dirty="0"/>
                        <a:t> (Design)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41701"/>
                  </a:ext>
                </a:extLst>
              </a:tr>
              <a:tr h="40562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 requerimientos se obtienen del 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SRS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para desarrollar la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Arquitectura de Software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 requerimientos son transformados en código.</a:t>
                      </a: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991786"/>
                  </a:ext>
                </a:extLst>
              </a:tr>
              <a:tr h="39067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Varios miembros del equipo </a:t>
                      </a:r>
                      <a:r>
                        <a:rPr lang="es-E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trabajan juntos 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 esta etapa para diseñar la arquitectura. 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</a:t>
                      </a:r>
                      <a:r>
                        <a:rPr lang="es-E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arquitectura es revisada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por las partes interesadas y el equipo. Durante esta fase, se pueden diseñar prototipos.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 </a:t>
                      </a:r>
                      <a:r>
                        <a:rPr lang="es-ES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prototipo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 un croquis preliminar del sistema, o partes del sistema, que se utiliza con fines de demostración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Diseño de interfaces gráficas (WEB, GUI, comandos, voz, entre otros)‏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Realización de diagramas (UML)</a:t>
                      </a: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Comunicación de reglas de negocio y lógica de aplicación.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563685"/>
                  </a:ext>
                </a:extLst>
              </a:tr>
              <a:tr h="1803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endParaRPr lang="es-E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documento creado en esta fase se denomina </a:t>
                      </a:r>
                      <a:r>
                        <a:rPr lang="es-ES" u="sng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documento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diseño                        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SDD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s-ES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</a:t>
                      </a:r>
                      <a:r>
                        <a:rPr lang="es-ES" i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</a:t>
                      </a:r>
                      <a:r>
                        <a:rPr lang="es-ES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i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y los desarrolladores lo utilizan durante la siguiente fase, que es la fase de desarrollo.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928045"/>
                  </a:ext>
                </a:extLst>
              </a:tr>
            </a:tbl>
          </a:graphicData>
        </a:graphic>
      </p:graphicFrame>
      <p:pic>
        <p:nvPicPr>
          <p:cNvPr id="8" name="Picture 7" descr="A picture containing screenshot, square, colorfulness, pixel&#10;&#10;Description automatically generated">
            <a:extLst>
              <a:ext uri="{FF2B5EF4-FFF2-40B4-BE49-F238E27FC236}">
                <a16:creationId xmlns:a16="http://schemas.microsoft.com/office/drawing/2014/main" id="{8215D8AC-5E0B-4345-AC48-7C276486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74" y="1877300"/>
            <a:ext cx="515936" cy="515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730827-6998-4666-BCB0-4573818D9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72" y="3474276"/>
            <a:ext cx="714739" cy="714739"/>
          </a:xfrm>
          <a:prstGeom prst="rect">
            <a:avLst/>
          </a:prstGeom>
        </p:spPr>
      </p:pic>
      <p:pic>
        <p:nvPicPr>
          <p:cNvPr id="13" name="Picture 12" descr="A notepad with a pencil and a gear&#10;&#10;Description automatically generated with low confidence">
            <a:extLst>
              <a:ext uri="{FF2B5EF4-FFF2-40B4-BE49-F238E27FC236}">
                <a16:creationId xmlns:a16="http://schemas.microsoft.com/office/drawing/2014/main" id="{89BCDC91-8D07-4B30-A419-792F44C4F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435" y="5345828"/>
            <a:ext cx="674489" cy="6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18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3896E7-F6CC-48F5-A669-4DB12BEF9DEB}"/>
              </a:ext>
            </a:extLst>
          </p:cNvPr>
          <p:cNvSpPr txBox="1">
            <a:spLocks/>
          </p:cNvSpPr>
          <p:nvPr/>
        </p:nvSpPr>
        <p:spPr bwMode="auto">
          <a:xfrm>
            <a:off x="626165" y="285614"/>
            <a:ext cx="11042373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Proceso de Desarrollo. Etapas (3/6)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A198-0F7F-61D6-5057-4BE7BCA4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13</a:t>
            </a:fld>
            <a:endParaRPr lang="es-ES_tradnl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92A3E56-5FD0-4E0B-9071-75C767741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284681"/>
              </p:ext>
            </p:extLst>
          </p:nvPr>
        </p:nvGraphicFramePr>
        <p:xfrm>
          <a:off x="934719" y="1333260"/>
          <a:ext cx="10125166" cy="5266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872">
                  <a:extLst>
                    <a:ext uri="{9D8B030D-6E8A-4147-A177-3AD203B41FA5}">
                      <a16:colId xmlns:a16="http://schemas.microsoft.com/office/drawing/2014/main" val="1960675907"/>
                    </a:ext>
                  </a:extLst>
                </a:gridCol>
                <a:gridCol w="9167294">
                  <a:extLst>
                    <a:ext uri="{9D8B030D-6E8A-4147-A177-3AD203B41FA5}">
                      <a16:colId xmlns:a16="http://schemas.microsoft.com/office/drawing/2014/main" val="4060799537"/>
                    </a:ext>
                  </a:extLst>
                </a:gridCol>
              </a:tblGrid>
              <a:tr h="333866">
                <a:tc gridSpan="2">
                  <a:txBody>
                    <a:bodyPr/>
                    <a:lstStyle/>
                    <a:p>
                      <a:r>
                        <a:rPr lang="en-US" dirty="0"/>
                        <a:t>Etapa 3: </a:t>
                      </a:r>
                      <a:r>
                        <a:rPr lang="es-ES_tradnl" noProof="0" dirty="0"/>
                        <a:t>Implementación</a:t>
                      </a:r>
                      <a:r>
                        <a:rPr lang="en-US" dirty="0"/>
                        <a:t> (Implementation or Coding)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41701"/>
                  </a:ext>
                </a:extLst>
              </a:tr>
              <a:tr h="79725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Una vez que se completa el 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SDD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los planificadores del proyecto utilizan el 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SDD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para determinar y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asignar tareas 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codificación.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991786"/>
                  </a:ext>
                </a:extLst>
              </a:tr>
              <a:tr h="3116079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 desarrolladores comienzan el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proceso de codificación.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 fase a menudo requiere el uso de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herramientas de programación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diferentes lenguajes de programación y </a:t>
                      </a:r>
                      <a:r>
                        <a:rPr lang="es-ES" i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stacks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software.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Stacks</a:t>
                      </a:r>
                      <a:r>
                        <a:rPr lang="es-E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software: colección de componentes independientes que trabajan unidos para respaldar la ejecución de una aplicación.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Comentar el código fuente </a:t>
                      </a:r>
                      <a:r>
                        <a:rPr lang="es-ES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/** */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forma entendible y razonable.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calidad del código 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debe cumplir con los requerimientos previstos del software.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Codificación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limpia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consistente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fácil de leer y mantener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Sigue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estándares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codificación.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728246"/>
                  </a:ext>
                </a:extLst>
              </a:tr>
              <a:tr h="68971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 organizaciones también pueden tener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estándares o pautas propias que deben seguirse.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563685"/>
                  </a:ext>
                </a:extLst>
              </a:tr>
            </a:tbl>
          </a:graphicData>
        </a:graphic>
      </p:graphicFrame>
      <p:pic>
        <p:nvPicPr>
          <p:cNvPr id="4" name="Picture 3" descr="A brown book with a check mark&#10;&#10;Description automatically generated with low confidence">
            <a:extLst>
              <a:ext uri="{FF2B5EF4-FFF2-40B4-BE49-F238E27FC236}">
                <a16:creationId xmlns:a16="http://schemas.microsoft.com/office/drawing/2014/main" id="{95843BAE-6B57-4B98-AD45-C7EF9217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22" y="5940536"/>
            <a:ext cx="609524" cy="6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19CC1C-4BFC-4530-8BDF-8C35EF46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462" y="1850614"/>
            <a:ext cx="509409" cy="509409"/>
          </a:xfrm>
          <a:prstGeom prst="rect">
            <a:avLst/>
          </a:prstGeom>
        </p:spPr>
      </p:pic>
      <p:pic>
        <p:nvPicPr>
          <p:cNvPr id="14" name="Picture 13" descr="A picture containing symbol, logo, font, graphics&#10;&#10;Description automatically generated">
            <a:extLst>
              <a:ext uri="{FF2B5EF4-FFF2-40B4-BE49-F238E27FC236}">
                <a16:creationId xmlns:a16="http://schemas.microsoft.com/office/drawing/2014/main" id="{1EDC7307-6E8E-497A-A236-795E1A6BC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65" y="3631838"/>
            <a:ext cx="669329" cy="66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81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92A3E56-5FD0-4E0B-9071-75C767741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499484"/>
              </p:ext>
            </p:extLst>
          </p:nvPr>
        </p:nvGraphicFramePr>
        <p:xfrm>
          <a:off x="934718" y="1333260"/>
          <a:ext cx="10733819" cy="522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756">
                  <a:extLst>
                    <a:ext uri="{9D8B030D-6E8A-4147-A177-3AD203B41FA5}">
                      <a16:colId xmlns:a16="http://schemas.microsoft.com/office/drawing/2014/main" val="1960675907"/>
                    </a:ext>
                  </a:extLst>
                </a:gridCol>
                <a:gridCol w="9946063">
                  <a:extLst>
                    <a:ext uri="{9D8B030D-6E8A-4147-A177-3AD203B41FA5}">
                      <a16:colId xmlns:a16="http://schemas.microsoft.com/office/drawing/2014/main" val="406079953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/>
                        <a:t>Etapa 4: </a:t>
                      </a:r>
                      <a:r>
                        <a:rPr lang="es-ES_tradnl" noProof="0" dirty="0"/>
                        <a:t>Pruebas</a:t>
                      </a:r>
                      <a:r>
                        <a:rPr lang="en-US" dirty="0"/>
                        <a:t> (Testing)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41701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Una vez la etapa de codificación está completa, entonces comienza el proceso de pruebas (</a:t>
                      </a:r>
                      <a:r>
                        <a:rPr lang="es-ES" sz="1800" kern="12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991786"/>
                  </a:ext>
                </a:extLst>
              </a:tr>
              <a:tr h="382835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Algunos proyectos grandes tienen </a:t>
                      </a: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equipos de prueba dedicados</a:t>
                      </a: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 código se prueba para garantizar la estabilidad, la seguridad y que cumpla con los requisitos del </a:t>
                      </a:r>
                      <a:r>
                        <a:rPr lang="es-ES" sz="1800" kern="1200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SRS</a:t>
                      </a: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 Las pruebas pueden ser manuales, automatizadas o ambas.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728246"/>
                  </a:ext>
                </a:extLst>
              </a:tr>
              <a:tr h="39067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 identifican errores (</a:t>
                      </a:r>
                      <a:r>
                        <a:rPr lang="es-ES" sz="1800" kern="12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BUGs</a:t>
                      </a: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 o </a:t>
                      </a: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requerimientos faltantes</a:t>
                      </a: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se corrigen y se vuelven a probar hasta que el software tenga </a:t>
                      </a: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estabilidad</a:t>
                      </a: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563685"/>
                  </a:ext>
                </a:extLst>
              </a:tr>
              <a:tr h="39067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Algunos niveles comunes de prueba incluyen </a:t>
                      </a: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pruebas unitarias (</a:t>
                      </a:r>
                      <a:r>
                        <a:rPr lang="es-ES" sz="1800" i="1" kern="12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unit</a:t>
                      </a:r>
                      <a:r>
                        <a:rPr lang="es-ES" sz="1800" i="1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i="1" kern="12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o </a:t>
                      </a: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pruebas de integración (</a:t>
                      </a:r>
                      <a:r>
                        <a:rPr lang="es-ES" sz="1800" i="1" kern="12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integration</a:t>
                      </a:r>
                      <a:r>
                        <a:rPr lang="es-ES" sz="1800" i="1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i="1" kern="12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pruebas del sistema (</a:t>
                      </a:r>
                      <a:r>
                        <a:rPr lang="es-ES" sz="1800" i="1" kern="12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</a:t>
                      </a:r>
                      <a:r>
                        <a:rPr lang="es-ES" sz="1800" i="1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i="1" kern="12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y </a:t>
                      </a: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pruebas de aceptación (</a:t>
                      </a:r>
                      <a:r>
                        <a:rPr lang="es-ES" sz="1800" i="1" kern="12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acceptance</a:t>
                      </a:r>
                      <a:r>
                        <a:rPr lang="es-ES" sz="1800" i="1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800" i="1" kern="12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se prueban módulos individualmente.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Intregration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se prueban módulos trabajando en conjunto.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6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System</a:t>
                      </a:r>
                      <a:r>
                        <a:rPr lang="es-E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6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verifican que una aplicación realice tareas según lo diseñado.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s-ES" sz="16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Acceptance</a:t>
                      </a:r>
                      <a:r>
                        <a:rPr lang="es-E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600" b="0" i="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 control de calidad </a:t>
                      </a:r>
                      <a:r>
                        <a:rPr lang="es-ES" sz="1600" kern="1200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QA</a:t>
                      </a:r>
                      <a:r>
                        <a:rPr lang="es-E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600" b="0" i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quality assurance</a:t>
                      </a:r>
                      <a:r>
                        <a:rPr lang="es-E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 que determina hasta qué punto una aplicación cumple con la aprobación de los usuarios finales </a:t>
                      </a:r>
                      <a:r>
                        <a:rPr lang="es-ES" sz="1600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UAT</a:t>
                      </a:r>
                      <a:r>
                        <a:rPr lang="es-E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s-ES" sz="1600" i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</a:t>
                      </a:r>
                      <a:r>
                        <a:rPr lang="es-E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600" i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acceptance</a:t>
                      </a:r>
                      <a:r>
                        <a:rPr lang="es-ES" sz="1600" i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600" i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s-ES" sz="1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es-ES" sz="16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860912"/>
                  </a:ext>
                </a:extLst>
              </a:tr>
            </a:tbl>
          </a:graphicData>
        </a:graphic>
      </p:graphicFrame>
      <p:sp>
        <p:nvSpPr>
          <p:cNvPr id="35" name="Title 1">
            <a:extLst>
              <a:ext uri="{FF2B5EF4-FFF2-40B4-BE49-F238E27FC236}">
                <a16:creationId xmlns:a16="http://schemas.microsoft.com/office/drawing/2014/main" id="{5B3896E7-F6CC-48F5-A669-4DB12BEF9DEB}"/>
              </a:ext>
            </a:extLst>
          </p:cNvPr>
          <p:cNvSpPr txBox="1">
            <a:spLocks/>
          </p:cNvSpPr>
          <p:nvPr/>
        </p:nvSpPr>
        <p:spPr bwMode="auto">
          <a:xfrm>
            <a:off x="626165" y="285614"/>
            <a:ext cx="11042373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Proceso de Desarrollo. Etapas (4/6)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A198-0F7F-61D6-5057-4BE7BCA4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14</a:t>
            </a:fld>
            <a:endParaRPr lang="es-ES_tradnl"/>
          </a:p>
        </p:txBody>
      </p:sp>
      <p:pic>
        <p:nvPicPr>
          <p:cNvPr id="6" name="Picture 5" descr="A picture containing logo, symbol, graphics, screenshot&#10;&#10;Description automatically generated">
            <a:extLst>
              <a:ext uri="{FF2B5EF4-FFF2-40B4-BE49-F238E27FC236}">
                <a16:creationId xmlns:a16="http://schemas.microsoft.com/office/drawing/2014/main" id="{4CEB2560-A18E-4AD5-AD40-0889D1D0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39" y="4994790"/>
            <a:ext cx="545676" cy="54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8CDF4-F175-41BE-8BBE-599802A15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39" y="3429000"/>
            <a:ext cx="545676" cy="545676"/>
          </a:xfrm>
          <a:prstGeom prst="rect">
            <a:avLst/>
          </a:prstGeom>
        </p:spPr>
      </p:pic>
      <p:pic>
        <p:nvPicPr>
          <p:cNvPr id="11" name="Picture 10" descr="A picture containing cartoon, clipart&#10;&#10;Description automatically generated">
            <a:extLst>
              <a:ext uri="{FF2B5EF4-FFF2-40B4-BE49-F238E27FC236}">
                <a16:creationId xmlns:a16="http://schemas.microsoft.com/office/drawing/2014/main" id="{787769F0-D983-431C-BE29-4187F06E8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54" y="2636608"/>
            <a:ext cx="481828" cy="481828"/>
          </a:xfrm>
          <a:prstGeom prst="rect">
            <a:avLst/>
          </a:prstGeom>
        </p:spPr>
      </p:pic>
      <p:pic>
        <p:nvPicPr>
          <p:cNvPr id="13" name="Picture 12" descr="A picture containing screenshot, font, design&#10;&#10;Description automatically generated">
            <a:extLst>
              <a:ext uri="{FF2B5EF4-FFF2-40B4-BE49-F238E27FC236}">
                <a16:creationId xmlns:a16="http://schemas.microsoft.com/office/drawing/2014/main" id="{425371D8-0C8D-4538-A3C3-D242D29E3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005" y="1782908"/>
            <a:ext cx="481828" cy="48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3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3896E7-F6CC-48F5-A669-4DB12BEF9DEB}"/>
              </a:ext>
            </a:extLst>
          </p:cNvPr>
          <p:cNvSpPr txBox="1">
            <a:spLocks/>
          </p:cNvSpPr>
          <p:nvPr/>
        </p:nvSpPr>
        <p:spPr bwMode="auto">
          <a:xfrm>
            <a:off x="626165" y="285614"/>
            <a:ext cx="11042373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Proceso de Desarrollo. Etapas (5/6)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A198-0F7F-61D6-5057-4BE7BCA4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15</a:t>
            </a:fld>
            <a:endParaRPr lang="es-ES_tradnl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92A3E56-5FD0-4E0B-9071-75C767741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42726"/>
              </p:ext>
            </p:extLst>
          </p:nvPr>
        </p:nvGraphicFramePr>
        <p:xfrm>
          <a:off x="934719" y="1333260"/>
          <a:ext cx="10125166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872">
                  <a:extLst>
                    <a:ext uri="{9D8B030D-6E8A-4147-A177-3AD203B41FA5}">
                      <a16:colId xmlns:a16="http://schemas.microsoft.com/office/drawing/2014/main" val="1960675907"/>
                    </a:ext>
                  </a:extLst>
                </a:gridCol>
                <a:gridCol w="9167294">
                  <a:extLst>
                    <a:ext uri="{9D8B030D-6E8A-4147-A177-3AD203B41FA5}">
                      <a16:colId xmlns:a16="http://schemas.microsoft.com/office/drawing/2014/main" val="406079953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/>
                        <a:t>Etapa 5: </a:t>
                      </a:r>
                      <a:r>
                        <a:rPr lang="es-ES_tradnl" noProof="0" dirty="0"/>
                        <a:t>Despliegue</a:t>
                      </a:r>
                      <a:r>
                        <a:rPr lang="en-US" dirty="0"/>
                        <a:t> (Deployment)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41701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fase de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puesta en producción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 donde la aplicación se lanza al entorno de producción y se pone a disposición de los usuarios.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991786"/>
                  </a:ext>
                </a:extLst>
              </a:tr>
              <a:tr h="688742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Esto también puede ocurrir por pasos, primero, se lanza a una plataforma de prueba para la aceptación del usuario, también llamado 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UAT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y una vez que el cliente firma (está de acuerdo) la funcionalidad, se lanza a producción.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728246"/>
                  </a:ext>
                </a:extLst>
              </a:tr>
              <a:tr h="39067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Este enfoque se puede utilizar para hacer que el software esté disponible en un sitio WEB, una tienda de aplicaciones para dispositivos móviles o un servidor de distribución de software en una red corporativa (</a:t>
                      </a:r>
                      <a:r>
                        <a:rPr lang="es-ES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e.j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., Apple App Store, Google Play Store, Amazon App Store, entre otras).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563685"/>
                  </a:ext>
                </a:extLst>
              </a:tr>
            </a:tbl>
          </a:graphicData>
        </a:graphic>
      </p:graphicFrame>
      <p:pic>
        <p:nvPicPr>
          <p:cNvPr id="6" name="Picture 5" descr="A picture containing mobile phone, gadget, screenshot&#10;&#10;Description automatically generated">
            <a:extLst>
              <a:ext uri="{FF2B5EF4-FFF2-40B4-BE49-F238E27FC236}">
                <a16:creationId xmlns:a16="http://schemas.microsoft.com/office/drawing/2014/main" id="{06454CA1-B7DD-455B-87AB-A8CF3C9D2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5" y="4234489"/>
            <a:ext cx="568699" cy="568699"/>
          </a:xfrm>
          <a:prstGeom prst="rect">
            <a:avLst/>
          </a:prstGeom>
        </p:spPr>
      </p:pic>
      <p:pic>
        <p:nvPicPr>
          <p:cNvPr id="9" name="Picture 8" descr="A hand holding a cellphone&#10;&#10;Description automatically generated with low confidence">
            <a:extLst>
              <a:ext uri="{FF2B5EF4-FFF2-40B4-BE49-F238E27FC236}">
                <a16:creationId xmlns:a16="http://schemas.microsoft.com/office/drawing/2014/main" id="{1867F331-C63E-4D01-8501-A6C5AB70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17" y="2823085"/>
            <a:ext cx="738822" cy="738822"/>
          </a:xfrm>
          <a:prstGeom prst="rect">
            <a:avLst/>
          </a:prstGeom>
        </p:spPr>
      </p:pic>
      <p:pic>
        <p:nvPicPr>
          <p:cNvPr id="15" name="Picture 14" descr="A picture containing screenshot, rectangle, line, square&#10;&#10;Description automatically generated">
            <a:extLst>
              <a:ext uri="{FF2B5EF4-FFF2-40B4-BE49-F238E27FC236}">
                <a16:creationId xmlns:a16="http://schemas.microsoft.com/office/drawing/2014/main" id="{9254D405-D598-4B68-8C91-E3E06FCDD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5" y="1868437"/>
            <a:ext cx="608947" cy="6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2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3896E7-F6CC-48F5-A669-4DB12BEF9DEB}"/>
              </a:ext>
            </a:extLst>
          </p:cNvPr>
          <p:cNvSpPr txBox="1">
            <a:spLocks/>
          </p:cNvSpPr>
          <p:nvPr/>
        </p:nvSpPr>
        <p:spPr bwMode="auto">
          <a:xfrm>
            <a:off x="626165" y="285614"/>
            <a:ext cx="11042373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Proceso de Desarrollo. Etapas (6/6)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A198-0F7F-61D6-5057-4BE7BCA4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16</a:t>
            </a:fld>
            <a:endParaRPr lang="es-ES_tradnl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92A3E56-5FD0-4E0B-9071-75C767741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282522"/>
              </p:ext>
            </p:extLst>
          </p:nvPr>
        </p:nvGraphicFramePr>
        <p:xfrm>
          <a:off x="934719" y="1333260"/>
          <a:ext cx="10125166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872">
                  <a:extLst>
                    <a:ext uri="{9D8B030D-6E8A-4147-A177-3AD203B41FA5}">
                      <a16:colId xmlns:a16="http://schemas.microsoft.com/office/drawing/2014/main" val="1960675907"/>
                    </a:ext>
                  </a:extLst>
                </a:gridCol>
                <a:gridCol w="9167294">
                  <a:extLst>
                    <a:ext uri="{9D8B030D-6E8A-4147-A177-3AD203B41FA5}">
                      <a16:colId xmlns:a16="http://schemas.microsoft.com/office/drawing/2014/main" val="406079953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/>
                        <a:t>Etapa 6: </a:t>
                      </a:r>
                      <a:r>
                        <a:rPr lang="es-ES_tradnl" noProof="0" dirty="0"/>
                        <a:t>Mantenimiento</a:t>
                      </a:r>
                      <a:r>
                        <a:rPr lang="en-US" dirty="0"/>
                        <a:t> (Maintenance)</a:t>
                      </a:r>
                      <a:endParaRPr lang="en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41701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fase de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mantenimiento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ocurre una vez que el código se ha implementado en un entorno de producción.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991786"/>
                  </a:ext>
                </a:extLst>
              </a:tr>
              <a:tr h="688742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También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ayuda a encontrar errores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identificar problemas de interfaz de usuario (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UI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para identificar otros requisitos que pueden no haber sido enumerados en el 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SRS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728246"/>
                  </a:ext>
                </a:extLst>
              </a:tr>
              <a:tr h="39067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Mejoras de código 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también se pueden identificar en esta etapa.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99815"/>
                  </a:ext>
                </a:extLst>
              </a:tr>
              <a:tr h="39067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se descubren errores en esta fase que se pasaron por alto durante la fase de </a:t>
                      </a:r>
                      <a:r>
                        <a:rPr lang="es-ES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 posible que estos errores deban corregirse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(resolución de incidencias) para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problemas de alta prioridad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 incorporarse a los requerimientos como parte de una </a:t>
                      </a:r>
                      <a:r>
                        <a:rPr lang="es-ES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próxima versión del software 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 el proceso puede comenzar de nuevo.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56368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CE9EBDC-FCD7-4440-8DC7-2197818D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5" y="2791046"/>
            <a:ext cx="545676" cy="545676"/>
          </a:xfrm>
          <a:prstGeom prst="rect">
            <a:avLst/>
          </a:prstGeom>
        </p:spPr>
      </p:pic>
      <p:pic>
        <p:nvPicPr>
          <p:cNvPr id="8" name="Picture 7" descr="A picture containing symbol, graphics&#10;&#10;Description automatically generated">
            <a:extLst>
              <a:ext uri="{FF2B5EF4-FFF2-40B4-BE49-F238E27FC236}">
                <a16:creationId xmlns:a16="http://schemas.microsoft.com/office/drawing/2014/main" id="{794CEB87-B038-4A67-8D6C-8DCC3EAB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82" y="1875862"/>
            <a:ext cx="654686" cy="654686"/>
          </a:xfrm>
          <a:prstGeom prst="rect">
            <a:avLst/>
          </a:prstGeom>
        </p:spPr>
      </p:pic>
      <p:pic>
        <p:nvPicPr>
          <p:cNvPr id="10" name="Picture 9" descr="A wrench and screwdriver crossed&#10;&#10;Description automatically generated with medium confidence">
            <a:extLst>
              <a:ext uri="{FF2B5EF4-FFF2-40B4-BE49-F238E27FC236}">
                <a16:creationId xmlns:a16="http://schemas.microsoft.com/office/drawing/2014/main" id="{CBE45333-F65E-4785-BFA2-D1EAA8C9B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5" y="4578247"/>
            <a:ext cx="545676" cy="545676"/>
          </a:xfrm>
          <a:prstGeom prst="rect">
            <a:avLst/>
          </a:prstGeom>
        </p:spPr>
      </p:pic>
      <p:pic>
        <p:nvPicPr>
          <p:cNvPr id="12" name="Picture 11" descr="A picture containing clipart, creativity&#10;&#10;Description automatically generated">
            <a:extLst>
              <a:ext uri="{FF2B5EF4-FFF2-40B4-BE49-F238E27FC236}">
                <a16:creationId xmlns:a16="http://schemas.microsoft.com/office/drawing/2014/main" id="{D5AE24EF-461C-4726-BF18-4EA2F9970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849" y="3559211"/>
            <a:ext cx="556309" cy="5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8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3896E7-F6CC-48F5-A669-4DB12BEF9DEB}"/>
              </a:ext>
            </a:extLst>
          </p:cNvPr>
          <p:cNvSpPr txBox="1">
            <a:spLocks/>
          </p:cNvSpPr>
          <p:nvPr/>
        </p:nvSpPr>
        <p:spPr bwMode="auto">
          <a:xfrm>
            <a:off x="626165" y="285614"/>
            <a:ext cx="11042373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Proceso de Desarrollo. Lanzamiento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A198-0F7F-61D6-5057-4BE7BCA4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17</a:t>
            </a:fld>
            <a:endParaRPr lang="es-ES_tradnl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B213F1-A033-4C8C-BE13-5684E6F4DD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709916"/>
              </p:ext>
            </p:extLst>
          </p:nvPr>
        </p:nvGraphicFramePr>
        <p:xfrm>
          <a:off x="1395371" y="2113036"/>
          <a:ext cx="9533886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958">
                  <a:extLst>
                    <a:ext uri="{9D8B030D-6E8A-4147-A177-3AD203B41FA5}">
                      <a16:colId xmlns:a16="http://schemas.microsoft.com/office/drawing/2014/main" val="2237722413"/>
                    </a:ext>
                  </a:extLst>
                </a:gridCol>
                <a:gridCol w="2963497">
                  <a:extLst>
                    <a:ext uri="{9D8B030D-6E8A-4147-A177-3AD203B41FA5}">
                      <a16:colId xmlns:a16="http://schemas.microsoft.com/office/drawing/2014/main" val="3963618992"/>
                    </a:ext>
                  </a:extLst>
                </a:gridCol>
                <a:gridCol w="3326431">
                  <a:extLst>
                    <a:ext uri="{9D8B030D-6E8A-4147-A177-3AD203B41FA5}">
                      <a16:colId xmlns:a16="http://schemas.microsoft.com/office/drawing/2014/main" val="3837969878"/>
                    </a:ext>
                  </a:extLst>
                </a:gridCol>
              </a:tblGrid>
              <a:tr h="89994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Alpha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Beta</a:t>
                      </a:r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s-ES_tradnl" noProof="0" dirty="0"/>
                        <a:t>Disponibilidad</a:t>
                      </a:r>
                      <a:r>
                        <a:rPr lang="en-US" dirty="0"/>
                        <a:t> General</a:t>
                      </a:r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21523"/>
                  </a:ext>
                </a:extLst>
              </a:tr>
              <a:tr h="3168741"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Primera versión funcional del sistema </a:t>
                      </a:r>
                      <a:r>
                        <a:rPr lang="es-ES" sz="1600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lanzada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 un </a:t>
                      </a:r>
                      <a:r>
                        <a:rPr lang="es-E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grupo</a:t>
                      </a:r>
                      <a:r>
                        <a:rPr lang="es-E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selecto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partes interesadas. 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Puede </a:t>
                      </a:r>
                      <a:r>
                        <a:rPr lang="es-E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contener errores 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Contiene la mayor parte de la funcionalidad deseada.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Cambios de diseño 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pueden ocurrir.</a:t>
                      </a:r>
                      <a:endParaRPr lang="en-NL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Versión limitada, se entrega a las </a:t>
                      </a:r>
                      <a:r>
                        <a:rPr lang="es-E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partes interesadas fuera de la organización en desarrollo. 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Probar el software en </a:t>
                      </a:r>
                      <a:r>
                        <a:rPr lang="es-E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condiciones reales.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versión beta debe </a:t>
                      </a:r>
                      <a:r>
                        <a:rPr lang="es-E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cumplir con todos los requisitos funcionales.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n-NL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Después de </a:t>
                      </a:r>
                      <a:r>
                        <a:rPr lang="el-GR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β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se acuerdan, realizan y prueban los cambios, y se lanza una </a:t>
                      </a:r>
                      <a:r>
                        <a:rPr lang="es-ES" sz="1600" b="1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versión</a:t>
                      </a:r>
                      <a:r>
                        <a:rPr lang="es-E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600" b="1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estable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s-E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). 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audiencia para el lanzamiento de </a:t>
                      </a:r>
                      <a:r>
                        <a:rPr lang="es-E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</a:t>
                      </a: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son </a:t>
                      </a:r>
                      <a:r>
                        <a:rPr lang="es-E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todos los usuarios.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Ejemplo: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IntelliJ Release repository</a:t>
                      </a:r>
                      <a:r>
                        <a:rPr lang="en-US" sz="1600" kern="1200" baseline="300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es-ES" sz="16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95657"/>
                  </a:ext>
                </a:extLst>
              </a:tr>
            </a:tbl>
          </a:graphicData>
        </a:graphic>
      </p:graphicFrame>
      <p:pic>
        <p:nvPicPr>
          <p:cNvPr id="6" name="Picture 5" descr="A green circle with white letters on it&#10;&#10;Description automatically generated with medium confidence">
            <a:extLst>
              <a:ext uri="{FF2B5EF4-FFF2-40B4-BE49-F238E27FC236}">
                <a16:creationId xmlns:a16="http://schemas.microsoft.com/office/drawing/2014/main" id="{D1506206-A3CF-4002-937F-06BA77C7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905" y="2213152"/>
            <a:ext cx="520092" cy="520092"/>
          </a:xfrm>
          <a:prstGeom prst="rect">
            <a:avLst/>
          </a:prstGeom>
        </p:spPr>
      </p:pic>
      <p:pic>
        <p:nvPicPr>
          <p:cNvPr id="11" name="Picture 10" descr="A green circle with white letter b&#10;&#10;Description automatically generated with low confidence">
            <a:extLst>
              <a:ext uri="{FF2B5EF4-FFF2-40B4-BE49-F238E27FC236}">
                <a16:creationId xmlns:a16="http://schemas.microsoft.com/office/drawing/2014/main" id="{23EDFF2D-165F-4D80-B5CB-17A0DD5E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8" y="2230570"/>
            <a:ext cx="520092" cy="520092"/>
          </a:xfrm>
          <a:prstGeom prst="rect">
            <a:avLst/>
          </a:prstGeom>
        </p:spPr>
      </p:pic>
      <p:pic>
        <p:nvPicPr>
          <p:cNvPr id="14" name="Picture 13" descr="A green circle with white letter&#10;&#10;Description automatically generated with medium confidence">
            <a:extLst>
              <a:ext uri="{FF2B5EF4-FFF2-40B4-BE49-F238E27FC236}">
                <a16:creationId xmlns:a16="http://schemas.microsoft.com/office/drawing/2014/main" id="{4B6CCB6A-133E-4B8E-B602-E9F6FC841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399" y="2230570"/>
            <a:ext cx="520092" cy="520092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09F2F015-091D-464D-92C7-17ECD663F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89248"/>
              </p:ext>
            </p:extLst>
          </p:nvPr>
        </p:nvGraphicFramePr>
        <p:xfrm>
          <a:off x="3139093" y="1334076"/>
          <a:ext cx="610978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9784">
                  <a:extLst>
                    <a:ext uri="{9D8B030D-6E8A-4147-A177-3AD203B41FA5}">
                      <a16:colId xmlns:a16="http://schemas.microsoft.com/office/drawing/2014/main" val="2644779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dirty="0">
                          <a:solidFill>
                            <a:srgbClr val="0432FF"/>
                          </a:solidFill>
                        </a:rPr>
                        <a:t>¿Cómo se distribuye la versión más reciente de un software? “</a:t>
                      </a:r>
                      <a:r>
                        <a:rPr lang="es-ES_tradnl" sz="1800" dirty="0" err="1">
                          <a:solidFill>
                            <a:srgbClr val="0432FF"/>
                          </a:solidFill>
                        </a:rPr>
                        <a:t>Release</a:t>
                      </a:r>
                      <a:r>
                        <a:rPr lang="es-ES_tradnl" sz="1800" dirty="0">
                          <a:solidFill>
                            <a:srgbClr val="0432FF"/>
                          </a:solidFill>
                        </a:rPr>
                        <a:t>”</a:t>
                      </a:r>
                      <a:endParaRPr lang="en-NL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11393"/>
                  </a:ext>
                </a:extLst>
              </a:tr>
            </a:tbl>
          </a:graphicData>
        </a:graphic>
      </p:graphicFrame>
      <p:graphicFrame>
        <p:nvGraphicFramePr>
          <p:cNvPr id="17" name="Table 22">
            <a:extLst>
              <a:ext uri="{FF2B5EF4-FFF2-40B4-BE49-F238E27FC236}">
                <a16:creationId xmlns:a16="http://schemas.microsoft.com/office/drawing/2014/main" id="{58CB1791-015D-4AF1-BD27-188A98980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609916"/>
              </p:ext>
            </p:extLst>
          </p:nvPr>
        </p:nvGraphicFramePr>
        <p:xfrm>
          <a:off x="546096" y="6378174"/>
          <a:ext cx="5889537" cy="370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5889537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Ejemplo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 IntelliJ Release repository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  <a:hlinkClick r:id="rId5"/>
                        </a:rPr>
                        <a:t>://www.jetbrains.com/intellij-repository/releases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en-NL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328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3896E7-F6CC-48F5-A669-4DB12BEF9DEB}"/>
              </a:ext>
            </a:extLst>
          </p:cNvPr>
          <p:cNvSpPr txBox="1">
            <a:spLocks/>
          </p:cNvSpPr>
          <p:nvPr/>
        </p:nvSpPr>
        <p:spPr bwMode="auto">
          <a:xfrm>
            <a:off x="626165" y="285614"/>
            <a:ext cx="11042373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Proceso de Desarrollo. Documentación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A198-0F7F-61D6-5057-4BE7BCA4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18</a:t>
            </a:fld>
            <a:endParaRPr lang="es-ES_tradnl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09F2F015-091D-464D-92C7-17ECD663F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846176"/>
              </p:ext>
            </p:extLst>
          </p:nvPr>
        </p:nvGraphicFramePr>
        <p:xfrm>
          <a:off x="3139093" y="1334076"/>
          <a:ext cx="610978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9784">
                  <a:extLst>
                    <a:ext uri="{9D8B030D-6E8A-4147-A177-3AD203B41FA5}">
                      <a16:colId xmlns:a16="http://schemas.microsoft.com/office/drawing/2014/main" val="2644779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432FF"/>
                          </a:solidFill>
                        </a:rPr>
                        <a:t>El software debe ser documentado para ser proporcionado a usuarios finales no técnicos y usuarios técnicos</a:t>
                      </a:r>
                      <a:endParaRPr lang="en-NL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11393"/>
                  </a:ext>
                </a:extLst>
              </a:tr>
            </a:tbl>
          </a:graphicData>
        </a:graphic>
      </p:graphicFrame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B2F970B4-AE77-46D7-8649-94C74252E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569063"/>
              </p:ext>
            </p:extLst>
          </p:nvPr>
        </p:nvGraphicFramePr>
        <p:xfrm>
          <a:off x="1486877" y="2286405"/>
          <a:ext cx="9046307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763">
                  <a:extLst>
                    <a:ext uri="{9D8B030D-6E8A-4147-A177-3AD203B41FA5}">
                      <a16:colId xmlns:a16="http://schemas.microsoft.com/office/drawing/2014/main" val="3499948090"/>
                    </a:ext>
                  </a:extLst>
                </a:gridCol>
                <a:gridCol w="1244763">
                  <a:extLst>
                    <a:ext uri="{9D8B030D-6E8A-4147-A177-3AD203B41FA5}">
                      <a16:colId xmlns:a16="http://schemas.microsoft.com/office/drawing/2014/main" val="2778492188"/>
                    </a:ext>
                  </a:extLst>
                </a:gridCol>
                <a:gridCol w="6556781">
                  <a:extLst>
                    <a:ext uri="{9D8B030D-6E8A-4147-A177-3AD203B41FA5}">
                      <a16:colId xmlns:a16="http://schemas.microsoft.com/office/drawing/2014/main" val="2453384599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s-ES_tradnl" b="1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Documentación</a:t>
                      </a:r>
                    </a:p>
                  </a:txBody>
                  <a:tcPr vert="vert270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b="0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  <a:endParaRPr lang="en-NL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" sz="1600" b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Explicación detallada </a:t>
                      </a:r>
                      <a:r>
                        <a:rPr lang="es-E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 funcionamiento del software o cómo usarlo. 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Consta de archivos </a:t>
                      </a:r>
                      <a:r>
                        <a:rPr lang="es-ES" sz="1600" b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README</a:t>
                      </a:r>
                      <a:r>
                        <a:rPr lang="es-E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comentarios en línea, documentos de arquitectura y diseño, información de verificación y </a:t>
                      </a:r>
                      <a:r>
                        <a:rPr lang="es-ES" sz="1600" b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guías</a:t>
                      </a:r>
                      <a:r>
                        <a:rPr lang="es-ES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mantenimiento.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n-NL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345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NL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s-ES_tradnl" b="1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Usuario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documentación del usuario se proporciona a los usuarios finales no técnicos para ayudarlos en el uso del producto.</a:t>
                      </a:r>
                    </a:p>
                    <a:p>
                      <a:pPr marL="285750" indent="-285750" algn="just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proporciona en forma de </a:t>
                      </a:r>
                      <a:r>
                        <a:rPr lang="es-ES" b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guías de usuario, videos y manuales de instrucciones y ayuda en línea</a:t>
                      </a:r>
                      <a:r>
                        <a:rPr lang="es-E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 algn="just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endParaRPr lang="en-NL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592339"/>
                  </a:ext>
                </a:extLst>
              </a:tr>
            </a:tbl>
          </a:graphicData>
        </a:graphic>
      </p:graphicFrame>
      <p:pic>
        <p:nvPicPr>
          <p:cNvPr id="18" name="Picture 17" descr="A blue file with white text&#10;&#10;Description automatically generated with low confidence">
            <a:extLst>
              <a:ext uri="{FF2B5EF4-FFF2-40B4-BE49-F238E27FC236}">
                <a16:creationId xmlns:a16="http://schemas.microsoft.com/office/drawing/2014/main" id="{CC4E5E5C-26B5-4718-88DF-73E57705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90" y="3855578"/>
            <a:ext cx="641173" cy="641173"/>
          </a:xfrm>
          <a:prstGeom prst="rect">
            <a:avLst/>
          </a:prstGeom>
        </p:spPr>
      </p:pic>
      <p:pic>
        <p:nvPicPr>
          <p:cNvPr id="24" name="Picture 23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AF96E5D8-3095-47F4-BC93-71F990DCB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268" y="3466920"/>
            <a:ext cx="2073217" cy="5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04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3896E7-F6CC-48F5-A669-4DB12BEF9DEB}"/>
              </a:ext>
            </a:extLst>
          </p:cNvPr>
          <p:cNvSpPr txBox="1">
            <a:spLocks/>
          </p:cNvSpPr>
          <p:nvPr/>
        </p:nvSpPr>
        <p:spPr bwMode="auto">
          <a:xfrm>
            <a:off x="626165" y="285614"/>
            <a:ext cx="11042373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Metáfora del columpio. Incertidumbre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A198-0F7F-61D6-5057-4BE7BCA4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19</a:t>
            </a:fld>
            <a:endParaRPr lang="es-ES_tradnl"/>
          </a:p>
        </p:txBody>
      </p:sp>
      <p:pic>
        <p:nvPicPr>
          <p:cNvPr id="3" name="Picture 2" descr="A picture containing tree, sky, screenshot, cartoon&#10;&#10;Description automatically generated">
            <a:extLst>
              <a:ext uri="{FF2B5EF4-FFF2-40B4-BE49-F238E27FC236}">
                <a16:creationId xmlns:a16="http://schemas.microsoft.com/office/drawing/2014/main" id="{031152D2-8517-499B-A0ED-2D40FD20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85" y="1152458"/>
            <a:ext cx="8179953" cy="530392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1509C22-605F-4DB0-90B6-C7ECC1C91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072454"/>
              </p:ext>
            </p:extLst>
          </p:nvPr>
        </p:nvGraphicFramePr>
        <p:xfrm>
          <a:off x="9146658" y="1264264"/>
          <a:ext cx="2743200" cy="646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662852951"/>
                    </a:ext>
                  </a:extLst>
                </a:gridCol>
              </a:tblGrid>
              <a:tr h="646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/>
                        <a:t>¿Podré cumplir con los plazos? 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570385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896AAA-3571-4E93-9319-1D7FC5DE2E02}"/>
              </a:ext>
            </a:extLst>
          </p:cNvPr>
          <p:cNvSpPr/>
          <p:nvPr/>
        </p:nvSpPr>
        <p:spPr>
          <a:xfrm>
            <a:off x="9390964" y="2279499"/>
            <a:ext cx="2254588" cy="881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¿Estaré dentro de lo presupuestado? 😲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DD60A9-630C-4FAF-9222-E30E65346805}"/>
              </a:ext>
            </a:extLst>
          </p:cNvPr>
          <p:cNvSpPr/>
          <p:nvPr/>
        </p:nvSpPr>
        <p:spPr>
          <a:xfrm>
            <a:off x="9473956" y="3482026"/>
            <a:ext cx="2067338" cy="1286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/>
              <a:t>¿Quedará satisfecho el cliente? 🤔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847466-7FBE-459D-B978-1FAA555DEBDF}"/>
              </a:ext>
            </a:extLst>
          </p:cNvPr>
          <p:cNvGrpSpPr/>
          <p:nvPr/>
        </p:nvGrpSpPr>
        <p:grpSpPr>
          <a:xfrm>
            <a:off x="9314468" y="5074874"/>
            <a:ext cx="2407580" cy="1182633"/>
            <a:chOff x="9314468" y="5223733"/>
            <a:chExt cx="2407580" cy="1182633"/>
          </a:xfrm>
        </p:grpSpPr>
        <p:sp>
          <p:nvSpPr>
            <p:cNvPr id="10" name="Star: 10 Points 9">
              <a:extLst>
                <a:ext uri="{FF2B5EF4-FFF2-40B4-BE49-F238E27FC236}">
                  <a16:creationId xmlns:a16="http://schemas.microsoft.com/office/drawing/2014/main" id="{511359D1-C626-4B32-8F17-329D937A9AA6}"/>
                </a:ext>
              </a:extLst>
            </p:cNvPr>
            <p:cNvSpPr/>
            <p:nvPr/>
          </p:nvSpPr>
          <p:spPr>
            <a:xfrm>
              <a:off x="9314468" y="5223733"/>
              <a:ext cx="2407580" cy="1182633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371101-0FAF-4699-B52C-BD59BF8403E6}"/>
                </a:ext>
              </a:extLst>
            </p:cNvPr>
            <p:cNvSpPr txBox="1"/>
            <p:nvPr/>
          </p:nvSpPr>
          <p:spPr>
            <a:xfrm>
              <a:off x="9820717" y="5507029"/>
              <a:ext cx="1665589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>
              <a:spAutoFit/>
            </a:bodyPr>
            <a:lstStyle/>
            <a:p>
              <a:r>
                <a:rPr lang="es-E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¿</a:t>
              </a:r>
              <a:r>
                <a:rPr lang="es-E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 panose="020B0604020202020204" pitchFamily="34" charset="0"/>
                </a:rPr>
                <a:t>METODOLOGÍA</a:t>
              </a:r>
            </a:p>
            <a:p>
              <a:r>
                <a:rPr lang="es-E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Arial" panose="020B0604020202020204" pitchFamily="34" charset="0"/>
                </a:rPr>
                <a:t>DE DESARROLLO</a:t>
              </a:r>
              <a:r>
                <a:rPr lang="es-E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A4D3791-BC70-48A8-A63D-8A0C4CC94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140" y="5034241"/>
            <a:ext cx="528154" cy="5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6907-ED71-D184-1108-5659ED74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E769B-D30B-B0CA-B088-464B93C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</a:t>
            </a:fld>
            <a:endParaRPr lang="es-ES_tradnl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4AAE0AD-D2DD-4CF6-B325-975D98E72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882463"/>
              </p:ext>
            </p:extLst>
          </p:nvPr>
        </p:nvGraphicFramePr>
        <p:xfrm>
          <a:off x="679268" y="1166000"/>
          <a:ext cx="107550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5086">
                  <a:extLst>
                    <a:ext uri="{9D8B030D-6E8A-4147-A177-3AD203B41FA5}">
                      <a16:colId xmlns:a16="http://schemas.microsoft.com/office/drawing/2014/main" val="544618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i="0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Problema</a:t>
                      </a:r>
                      <a:r>
                        <a:rPr lang="es-ES" sz="1400" b="1" i="0" dirty="0">
                          <a:solidFill>
                            <a:srgbClr val="37415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s-ES" sz="1400" b="0" i="0" dirty="0">
                          <a:solidFill>
                            <a:srgbClr val="37415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Imagina que tienes un </a:t>
                      </a:r>
                      <a:r>
                        <a:rPr lang="es-ES" sz="1400" b="1" i="0" dirty="0">
                          <a:solidFill>
                            <a:srgbClr val="37415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equipo</a:t>
                      </a:r>
                      <a:r>
                        <a:rPr lang="es-ES" sz="1400" b="0" i="0" dirty="0">
                          <a:solidFill>
                            <a:srgbClr val="37415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construcción que se enfrenta a diferentes </a:t>
                      </a:r>
                      <a:r>
                        <a:rPr lang="es-ES" sz="1400" b="1" i="0" dirty="0">
                          <a:solidFill>
                            <a:srgbClr val="37415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proyectos</a:t>
                      </a:r>
                      <a:r>
                        <a:rPr lang="es-ES" sz="1400" b="0" i="0" dirty="0">
                          <a:solidFill>
                            <a:srgbClr val="37415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construcción de estructuras, </a:t>
                      </a:r>
                      <a:r>
                        <a:rPr lang="es-ES" sz="1400" b="1" i="0" dirty="0">
                          <a:solidFill>
                            <a:srgbClr val="37415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desde casas para perros hasta edificios rascacielos</a:t>
                      </a:r>
                      <a:r>
                        <a:rPr lang="es-ES" sz="1400" b="0" i="0" dirty="0">
                          <a:solidFill>
                            <a:srgbClr val="37415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Sin embargo, han surgido desafíos en la planificación, seguimiento y coordinación de estos proyectos debido a la falta de organización.</a:t>
                      </a:r>
                      <a:endParaRPr lang="en-NL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594243"/>
                  </a:ext>
                </a:extLst>
              </a:tr>
            </a:tbl>
          </a:graphicData>
        </a:graphic>
      </p:graphicFrame>
      <p:grpSp>
        <p:nvGrpSpPr>
          <p:cNvPr id="44" name="Group 43">
            <a:extLst>
              <a:ext uri="{FF2B5EF4-FFF2-40B4-BE49-F238E27FC236}">
                <a16:creationId xmlns:a16="http://schemas.microsoft.com/office/drawing/2014/main" id="{8C6FD991-8D83-4827-AB13-D39DF6ADD215}"/>
              </a:ext>
            </a:extLst>
          </p:cNvPr>
          <p:cNvGrpSpPr/>
          <p:nvPr/>
        </p:nvGrpSpPr>
        <p:grpSpPr>
          <a:xfrm>
            <a:off x="399558" y="2116053"/>
            <a:ext cx="2511907" cy="4390255"/>
            <a:chOff x="302846" y="2116053"/>
            <a:chExt cx="2511907" cy="439025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2EAF37-BB17-4629-BAF9-8FCDCC3CC22A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894250" y="2469439"/>
              <a:ext cx="1485431" cy="1680530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6963D1-B021-414D-A74B-09A61A419919}"/>
                </a:ext>
              </a:extLst>
            </p:cNvPr>
            <p:cNvSpPr txBox="1"/>
            <p:nvPr/>
          </p:nvSpPr>
          <p:spPr>
            <a:xfrm>
              <a:off x="762733" y="2116053"/>
              <a:ext cx="18397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dirty="0"/>
                <a:t>Casa para perros</a:t>
              </a:r>
              <a:endParaRPr lang="en-NL" dirty="0"/>
            </a:p>
          </p:txBody>
        </p:sp>
        <p:sp>
          <p:nvSpPr>
            <p:cNvPr id="35" name="Speech Bubble: Rectangle 34">
              <a:extLst>
                <a:ext uri="{FF2B5EF4-FFF2-40B4-BE49-F238E27FC236}">
                  <a16:creationId xmlns:a16="http://schemas.microsoft.com/office/drawing/2014/main" id="{B83977CF-8068-4F6B-95AE-366197BDDBD6}"/>
                </a:ext>
              </a:extLst>
            </p:cNvPr>
            <p:cNvSpPr/>
            <p:nvPr/>
          </p:nvSpPr>
          <p:spPr>
            <a:xfrm>
              <a:off x="302846" y="5147401"/>
              <a:ext cx="2511907" cy="1358907"/>
            </a:xfrm>
            <a:prstGeom prst="wedgeRectCallout">
              <a:avLst>
                <a:gd name="adj1" fmla="val -259"/>
                <a:gd name="adj2" fmla="val -117942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ES" sz="1200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s-ES" sz="12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s-ES" sz="1200" b="1" dirty="0">
                  <a:solidFill>
                    <a:schemeClr val="tx1"/>
                  </a:solidFill>
                </a:rPr>
                <a:t>La puede construir </a:t>
              </a:r>
              <a:r>
                <a:rPr lang="es-ES" sz="1200" b="1" u="sng" dirty="0">
                  <a:solidFill>
                    <a:schemeClr val="tx1"/>
                  </a:solidFill>
                </a:rPr>
                <a:t>una sola persona</a:t>
              </a:r>
            </a:p>
            <a:p>
              <a:pPr algn="ctr"/>
              <a:r>
                <a:rPr lang="es-ES" sz="1200" b="1" dirty="0">
                  <a:solidFill>
                    <a:srgbClr val="0432FF"/>
                  </a:solidFill>
                </a:rPr>
                <a:t>Requerimientos</a:t>
              </a:r>
              <a:r>
                <a:rPr lang="es-ES" sz="1200" b="1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s-ES" sz="1200" dirty="0">
                  <a:solidFill>
                    <a:schemeClr val="tx1"/>
                  </a:solidFill>
                </a:rPr>
                <a:t>Modelado mínimo.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s-ES" sz="1200" dirty="0">
                  <a:solidFill>
                    <a:schemeClr val="tx1"/>
                  </a:solidFill>
                </a:rPr>
                <a:t>Proceso simple.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s-ES" sz="1200" dirty="0">
                  <a:solidFill>
                    <a:schemeClr val="tx1"/>
                  </a:solidFill>
                </a:rPr>
                <a:t>Herramientas simples.</a:t>
              </a:r>
            </a:p>
            <a:p>
              <a:pPr algn="ctr"/>
              <a:endParaRPr lang="en-NL" sz="1200" dirty="0"/>
            </a:p>
            <a:p>
              <a:pPr algn="ctr"/>
              <a:endParaRPr lang="en-NL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C6FF25E-77EF-44E6-86C7-0DF9E605BD70}"/>
              </a:ext>
            </a:extLst>
          </p:cNvPr>
          <p:cNvGrpSpPr/>
          <p:nvPr/>
        </p:nvGrpSpPr>
        <p:grpSpPr>
          <a:xfrm>
            <a:off x="2944758" y="2129515"/>
            <a:ext cx="4326449" cy="4383021"/>
            <a:chOff x="2848046" y="2129515"/>
            <a:chExt cx="4326449" cy="43830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5584E3-B222-4636-AEE6-B47513193E07}"/>
                </a:ext>
              </a:extLst>
            </p:cNvPr>
            <p:cNvGrpSpPr/>
            <p:nvPr/>
          </p:nvGrpSpPr>
          <p:grpSpPr>
            <a:xfrm>
              <a:off x="2848046" y="2129515"/>
              <a:ext cx="4107934" cy="2303378"/>
              <a:chOff x="2892006" y="2059177"/>
              <a:chExt cx="4107935" cy="2486614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66632840-160C-4C87-818F-6D694325AC7E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2892006" y="2431733"/>
                <a:ext cx="4107935" cy="2114058"/>
              </a:xfrm>
              <a:prstGeom prst="rect">
                <a:avLst/>
              </a:prstGeom>
              <a:ln w="127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sx="83000" sy="83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E063C78-2B96-4C72-B7DC-3B4EA1D365EB}"/>
                  </a:ext>
                </a:extLst>
              </p:cNvPr>
              <p:cNvSpPr txBox="1"/>
              <p:nvPr/>
            </p:nvSpPr>
            <p:spPr>
              <a:xfrm>
                <a:off x="3626052" y="2059177"/>
                <a:ext cx="27894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dirty="0"/>
                  <a:t>Casa de familia acomodada</a:t>
                </a:r>
                <a:endParaRPr lang="en-NL" dirty="0"/>
              </a:p>
            </p:txBody>
          </p:sp>
        </p:grpSp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0E3FE694-0CDC-4C15-B919-ADED50060110}"/>
                </a:ext>
              </a:extLst>
            </p:cNvPr>
            <p:cNvSpPr/>
            <p:nvPr/>
          </p:nvSpPr>
          <p:spPr>
            <a:xfrm>
              <a:off x="3066561" y="5153629"/>
              <a:ext cx="4107934" cy="1358907"/>
            </a:xfrm>
            <a:prstGeom prst="wedgeRectCallout">
              <a:avLst>
                <a:gd name="adj1" fmla="val 2737"/>
                <a:gd name="adj2" fmla="val -99178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>
                  <a:solidFill>
                    <a:schemeClr val="tx1"/>
                  </a:solidFill>
                </a:rPr>
                <a:t>Construida eficientemente (tiempo razonable) por </a:t>
              </a:r>
              <a:r>
                <a:rPr lang="es-ES" sz="1200" b="1" u="sng" dirty="0">
                  <a:solidFill>
                    <a:schemeClr val="tx1"/>
                  </a:solidFill>
                </a:rPr>
                <a:t>un equipo</a:t>
              </a:r>
            </a:p>
            <a:p>
              <a:pPr algn="ctr"/>
              <a:r>
                <a:rPr lang="es-ES" sz="1200" b="1" dirty="0">
                  <a:solidFill>
                    <a:srgbClr val="0432FF"/>
                  </a:solidFill>
                </a:rPr>
                <a:t>Requerimientos</a:t>
              </a:r>
              <a:r>
                <a:rPr lang="es-ES" sz="1200" b="1" dirty="0">
                  <a:solidFill>
                    <a:schemeClr val="tx1"/>
                  </a:solidFill>
                </a:rPr>
                <a:t>: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s-ES" sz="1200" dirty="0">
                  <a:solidFill>
                    <a:schemeClr val="tx1"/>
                  </a:solidFill>
                </a:rPr>
                <a:t>Modelado.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s-ES" sz="1200" dirty="0">
                  <a:solidFill>
                    <a:schemeClr val="tx1"/>
                  </a:solidFill>
                </a:rPr>
                <a:t>Proceso bien definido.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s-ES" sz="1200" dirty="0">
                  <a:solidFill>
                    <a:schemeClr val="tx1"/>
                  </a:solidFill>
                </a:rPr>
                <a:t>Herramientas más sofisticadas.</a:t>
              </a:r>
              <a:endParaRPr lang="es-ES_tradnl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03B952-4903-4227-ADF3-DCFDD21922D4}"/>
              </a:ext>
            </a:extLst>
          </p:cNvPr>
          <p:cNvGrpSpPr/>
          <p:nvPr/>
        </p:nvGrpSpPr>
        <p:grpSpPr>
          <a:xfrm>
            <a:off x="7569064" y="2089677"/>
            <a:ext cx="3696616" cy="4416632"/>
            <a:chOff x="7472352" y="2089677"/>
            <a:chExt cx="3696616" cy="4416632"/>
          </a:xfrm>
        </p:grpSpPr>
        <p:sp>
          <p:nvSpPr>
            <p:cNvPr id="40" name="Speech Bubble: Rectangle 39">
              <a:extLst>
                <a:ext uri="{FF2B5EF4-FFF2-40B4-BE49-F238E27FC236}">
                  <a16:creationId xmlns:a16="http://schemas.microsoft.com/office/drawing/2014/main" id="{64A1C7AA-529A-42D2-B429-C6C808910140}"/>
                </a:ext>
              </a:extLst>
            </p:cNvPr>
            <p:cNvSpPr/>
            <p:nvPr/>
          </p:nvSpPr>
          <p:spPr>
            <a:xfrm>
              <a:off x="8466992" y="5611289"/>
              <a:ext cx="1852056" cy="895020"/>
            </a:xfrm>
            <a:prstGeom prst="wedgeRectCallout">
              <a:avLst>
                <a:gd name="adj1" fmla="val -2158"/>
                <a:gd name="adj2" fmla="val -103562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2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D07EFC9-8B77-492D-9CD4-E477A1151E8C}"/>
                </a:ext>
              </a:extLst>
            </p:cNvPr>
            <p:cNvGrpSpPr/>
            <p:nvPr/>
          </p:nvGrpSpPr>
          <p:grpSpPr>
            <a:xfrm>
              <a:off x="7472352" y="2089677"/>
              <a:ext cx="3696616" cy="2957110"/>
              <a:chOff x="7472351" y="2054506"/>
              <a:chExt cx="3863423" cy="309054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06182FD-F7F7-4489-B525-EA811F840EB9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7472351" y="2440525"/>
                <a:ext cx="3863423" cy="2704528"/>
              </a:xfrm>
              <a:prstGeom prst="rect">
                <a:avLst/>
              </a:prstGeom>
              <a:ln w="12700" cap="sq">
                <a:solidFill>
                  <a:srgbClr val="000000"/>
                </a:solidFill>
                <a:prstDash val="solid"/>
                <a:miter lim="800000"/>
              </a:ln>
              <a:effectLst/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AC664-D549-457F-B044-8DCE039E32E6}"/>
                  </a:ext>
                </a:extLst>
              </p:cNvPr>
              <p:cNvSpPr txBox="1"/>
              <p:nvPr/>
            </p:nvSpPr>
            <p:spPr>
              <a:xfrm>
                <a:off x="8830408" y="2054506"/>
                <a:ext cx="13064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dirty="0"/>
                  <a:t>Rascacielos</a:t>
                </a:r>
                <a:endParaRPr lang="en-NL" dirty="0"/>
              </a:p>
            </p:txBody>
          </p:sp>
        </p:grpSp>
        <p:pic>
          <p:nvPicPr>
            <p:cNvPr id="43" name="Picture 42" descr="A blue head with a question mark&#10;&#10;Description automatically generated with medium confidence">
              <a:extLst>
                <a:ext uri="{FF2B5EF4-FFF2-40B4-BE49-F238E27FC236}">
                  <a16:creationId xmlns:a16="http://schemas.microsoft.com/office/drawing/2014/main" id="{D2F28C06-76A7-43C5-9F11-F513AE4A7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6474" y="5712253"/>
              <a:ext cx="693091" cy="693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13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Proceso de Desarrollo. </a:t>
            </a:r>
            <a:r>
              <a:rPr lang="es-ES_tradnl" sz="3400" dirty="0"/>
              <a:t>Metodología de Desarrollo (1/5)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20</a:t>
            </a:fld>
            <a:endParaRPr lang="es-ES_tradnl"/>
          </a:p>
        </p:txBody>
      </p:sp>
      <p:graphicFrame>
        <p:nvGraphicFramePr>
          <p:cNvPr id="6" name="Table 16">
            <a:extLst>
              <a:ext uri="{FF2B5EF4-FFF2-40B4-BE49-F238E27FC236}">
                <a16:creationId xmlns:a16="http://schemas.microsoft.com/office/drawing/2014/main" id="{7324930F-2C94-4CE8-AC0B-47CFE04F2B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256064"/>
              </p:ext>
            </p:extLst>
          </p:nvPr>
        </p:nvGraphicFramePr>
        <p:xfrm>
          <a:off x="2960914" y="1334076"/>
          <a:ext cx="628796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7963">
                  <a:extLst>
                    <a:ext uri="{9D8B030D-6E8A-4147-A177-3AD203B41FA5}">
                      <a16:colId xmlns:a16="http://schemas.microsoft.com/office/drawing/2014/main" val="2644779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¿Cómo lograr la 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comunicación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facilitar el 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intercambio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información entre los miembros del equipo de desarrollo?</a:t>
                      </a:r>
                      <a:endParaRPr lang="en-NL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11393"/>
                  </a:ext>
                </a:extLst>
              </a:tr>
            </a:tbl>
          </a:graphicData>
        </a:graphic>
      </p:graphicFrame>
      <p:pic>
        <p:nvPicPr>
          <p:cNvPr id="3" name="Picture 2" descr="A picture containing emoticon, smile, smiley, cartoon&#10;&#10;Description automatically generated">
            <a:extLst>
              <a:ext uri="{FF2B5EF4-FFF2-40B4-BE49-F238E27FC236}">
                <a16:creationId xmlns:a16="http://schemas.microsoft.com/office/drawing/2014/main" id="{2A314C7D-7268-4C83-B54C-EFD59A1DB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495" y="1044592"/>
            <a:ext cx="1219048" cy="1219048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4CA6E37-B50A-4669-A4A8-48701044D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84640"/>
              </p:ext>
            </p:extLst>
          </p:nvPr>
        </p:nvGraphicFramePr>
        <p:xfrm>
          <a:off x="2032000" y="2894741"/>
          <a:ext cx="81280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783956711"/>
                    </a:ext>
                  </a:extLst>
                </a:gridCol>
              </a:tblGrid>
              <a:tr h="866844"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Una </a:t>
                      </a:r>
                      <a:r>
                        <a:rPr lang="es-ES" sz="20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gency FB" panose="020B0503020202020204" pitchFamily="34" charset="0"/>
                          <a:cs typeface="Arial" panose="020B0604020202020204" pitchFamily="34" charset="0"/>
                        </a:rPr>
                        <a:t>metodología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 el </a:t>
                      </a:r>
                      <a:r>
                        <a:rPr lang="es-ES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conjunto de procedimientos 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 imponen un proceso disciplinado sobre el desarrollo de software </a:t>
                      </a:r>
                      <a:r>
                        <a:rPr lang="es-ES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 el fin 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hacerlo más </a:t>
                      </a:r>
                      <a:r>
                        <a:rPr lang="es-ES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predecible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</a:t>
                      </a:r>
                      <a:r>
                        <a:rPr lang="es-ES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eficiente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148062"/>
                  </a:ext>
                </a:extLst>
              </a:tr>
            </a:tbl>
          </a:graphicData>
        </a:graphic>
      </p:graphicFrame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788C67E3-49B3-46F0-9D88-06841A217C8D}"/>
              </a:ext>
            </a:extLst>
          </p:cNvPr>
          <p:cNvSpPr/>
          <p:nvPr/>
        </p:nvSpPr>
        <p:spPr>
          <a:xfrm rot="5400000">
            <a:off x="5696035" y="2069451"/>
            <a:ext cx="799927" cy="693891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3A4EC0-B372-4B44-B8AB-DD0836BF74E3}"/>
              </a:ext>
            </a:extLst>
          </p:cNvPr>
          <p:cNvGrpSpPr/>
          <p:nvPr/>
        </p:nvGrpSpPr>
        <p:grpSpPr>
          <a:xfrm>
            <a:off x="4245573" y="4275975"/>
            <a:ext cx="3700855" cy="2083065"/>
            <a:chOff x="4245573" y="4275975"/>
            <a:chExt cx="3700855" cy="2083065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A2F97A4E-43AC-4797-956C-F5391CD9937E}"/>
                </a:ext>
              </a:extLst>
            </p:cNvPr>
            <p:cNvSpPr/>
            <p:nvPr/>
          </p:nvSpPr>
          <p:spPr>
            <a:xfrm rot="5400000">
              <a:off x="4268925" y="4252623"/>
              <a:ext cx="1186915" cy="1233619"/>
            </a:xfrm>
            <a:prstGeom prst="hex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b="1" dirty="0"/>
                <a:t>Waterfall</a:t>
              </a:r>
            </a:p>
            <a:p>
              <a:pPr algn="ctr"/>
              <a:r>
                <a:rPr lang="en-US" sz="1400" b="1" dirty="0"/>
                <a:t>(</a:t>
              </a:r>
              <a:r>
                <a:rPr lang="en-US" sz="1400" b="1" dirty="0" err="1"/>
                <a:t>cascada</a:t>
              </a:r>
              <a:r>
                <a:rPr lang="en-US" sz="1400" b="1" dirty="0"/>
                <a:t>)</a:t>
              </a:r>
              <a:endParaRPr lang="en-NL" sz="1400" b="1" dirty="0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BA3C6B71-D212-49AD-AC49-64A059712C7F}"/>
                </a:ext>
              </a:extLst>
            </p:cNvPr>
            <p:cNvSpPr/>
            <p:nvPr/>
          </p:nvSpPr>
          <p:spPr>
            <a:xfrm rot="5400000">
              <a:off x="4885734" y="5148773"/>
              <a:ext cx="1186915" cy="1233619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b="1" dirty="0"/>
                <a:t>V-Shape</a:t>
              </a:r>
              <a:endParaRPr lang="en-NL" sz="1400" b="1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ABE903E4-2DD3-42A8-BBAC-9C89ECBBBDA3}"/>
                </a:ext>
              </a:extLst>
            </p:cNvPr>
            <p:cNvSpPr/>
            <p:nvPr/>
          </p:nvSpPr>
          <p:spPr>
            <a:xfrm rot="5400000">
              <a:off x="5502544" y="4252623"/>
              <a:ext cx="1186915" cy="1233619"/>
            </a:xfrm>
            <a:prstGeom prst="hexagon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</a:rPr>
                <a:t>Spiral</a:t>
              </a:r>
            </a:p>
            <a:p>
              <a:pPr algn="ctr"/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</a:rPr>
                <a:t>(</a:t>
              </a:r>
              <a:r>
                <a:rPr lang="en-US" sz="1400" b="1" dirty="0" err="1">
                  <a:solidFill>
                    <a:schemeClr val="bg2">
                      <a:lumMod val="50000"/>
                    </a:schemeClr>
                  </a:solidFill>
                </a:rPr>
                <a:t>espiral</a:t>
              </a:r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</a:rPr>
                <a:t>)</a:t>
              </a:r>
              <a:endParaRPr lang="en-NL" sz="14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7B45232C-05FF-4258-B420-5B1261218662}"/>
                </a:ext>
              </a:extLst>
            </p:cNvPr>
            <p:cNvSpPr/>
            <p:nvPr/>
          </p:nvSpPr>
          <p:spPr>
            <a:xfrm rot="5400000">
              <a:off x="6119352" y="5148773"/>
              <a:ext cx="1186915" cy="1233619"/>
            </a:xfrm>
            <a:prstGeom prst="hexago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b="1" dirty="0" err="1"/>
                <a:t>Iterativa</a:t>
              </a:r>
              <a:endParaRPr lang="en-US" sz="1400" b="1" dirty="0"/>
            </a:p>
            <a:p>
              <a:pPr algn="ctr"/>
              <a:r>
                <a:rPr lang="en-US" sz="1000" b="1" dirty="0"/>
                <a:t>(incremental)</a:t>
              </a:r>
              <a:endParaRPr lang="en-NL" sz="1000" b="1" dirty="0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E1070C1B-A39E-4423-A35A-277EF7062D86}"/>
                </a:ext>
              </a:extLst>
            </p:cNvPr>
            <p:cNvSpPr/>
            <p:nvPr/>
          </p:nvSpPr>
          <p:spPr>
            <a:xfrm rot="5400000">
              <a:off x="6736161" y="4252623"/>
              <a:ext cx="1186915" cy="1233619"/>
            </a:xfrm>
            <a:prstGeom prst="hexagon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err="1"/>
                <a:t>Ágil</a:t>
              </a:r>
              <a:endParaRPr lang="en-NL" sz="1400" dirty="0"/>
            </a:p>
          </p:txBody>
        </p:sp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1D2957E8-4DE1-4486-A669-04C7BFEC66FE}"/>
              </a:ext>
            </a:extLst>
          </p:cNvPr>
          <p:cNvSpPr/>
          <p:nvPr/>
        </p:nvSpPr>
        <p:spPr>
          <a:xfrm rot="20189264">
            <a:off x="3050349" y="3996026"/>
            <a:ext cx="722812" cy="1593669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7F273F71-E07C-466B-A047-D06896821BF7}"/>
              </a:ext>
            </a:extLst>
          </p:cNvPr>
          <p:cNvSpPr/>
          <p:nvPr/>
        </p:nvSpPr>
        <p:spPr>
          <a:xfrm rot="900000" flipH="1">
            <a:off x="8366078" y="3983535"/>
            <a:ext cx="728834" cy="1593669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48CB16-6B32-8831-8928-AB95EC0DF627}"/>
              </a:ext>
            </a:extLst>
          </p:cNvPr>
          <p:cNvSpPr txBox="1"/>
          <p:nvPr/>
        </p:nvSpPr>
        <p:spPr>
          <a:xfrm>
            <a:off x="907336" y="4082322"/>
            <a:ext cx="1629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Hay varias metodologías de desarrollo</a:t>
            </a:r>
          </a:p>
        </p:txBody>
      </p:sp>
    </p:spTree>
    <p:extLst>
      <p:ext uri="{BB962C8B-B14F-4D97-AF65-F5344CB8AC3E}">
        <p14:creationId xmlns:p14="http://schemas.microsoft.com/office/powerpoint/2010/main" val="325340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Proceso de Desarrollo. </a:t>
            </a:r>
            <a:r>
              <a:rPr lang="es-ES_tradnl" sz="3400" dirty="0"/>
              <a:t>Metodología de Desarrollo (2/5)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21</a:t>
            </a:fld>
            <a:endParaRPr lang="es-ES_tradnl"/>
          </a:p>
        </p:txBody>
      </p:sp>
      <p:graphicFrame>
        <p:nvGraphicFramePr>
          <p:cNvPr id="13" name="Table 22">
            <a:extLst>
              <a:ext uri="{FF2B5EF4-FFF2-40B4-BE49-F238E27FC236}">
                <a16:creationId xmlns:a16="http://schemas.microsoft.com/office/drawing/2014/main" id="{F147862F-45A0-4061-AC6C-E8A0652F2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942946"/>
              </p:ext>
            </p:extLst>
          </p:nvPr>
        </p:nvGraphicFramePr>
        <p:xfrm>
          <a:off x="546096" y="6378174"/>
          <a:ext cx="8493402" cy="370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493402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What is a Software Process Model?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https://www.visual-paradigm.com/guide/software-development-process/what-is-a-software-process-model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NL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5659ADE-C937-4FF4-BE2D-82B927CD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73708" y="3559548"/>
            <a:ext cx="3111504" cy="2634741"/>
          </a:xfrm>
          <a:prstGeom prst="rect">
            <a:avLst/>
          </a:prstGeom>
        </p:spPr>
      </p:pic>
      <p:pic>
        <p:nvPicPr>
          <p:cNvPr id="9" name="Picture 8" descr="A diagram of a software development process&#10;&#10;Description automatically generated with low confidence">
            <a:extLst>
              <a:ext uri="{FF2B5EF4-FFF2-40B4-BE49-F238E27FC236}">
                <a16:creationId xmlns:a16="http://schemas.microsoft.com/office/drawing/2014/main" id="{C3DD64E3-9F8F-4824-A23B-0D906662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82" y="3471217"/>
            <a:ext cx="3622510" cy="286473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515761F-1102-4468-A251-9919A5E00886}"/>
              </a:ext>
            </a:extLst>
          </p:cNvPr>
          <p:cNvSpPr/>
          <p:nvPr/>
        </p:nvSpPr>
        <p:spPr>
          <a:xfrm>
            <a:off x="737686" y="1274377"/>
            <a:ext cx="4992554" cy="2140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Método </a:t>
            </a:r>
            <a:r>
              <a:rPr lang="es-E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secuencial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de desarrollo de software donde la </a:t>
            </a:r>
            <a:r>
              <a:rPr lang="es-E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salida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de una fase es la </a:t>
            </a:r>
            <a:r>
              <a:rPr lang="es-E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de la siguiente fase.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E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planificación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e.j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., definición de requisitos, diseño arquitectónico) se </a:t>
            </a:r>
            <a:r>
              <a:rPr lang="es-E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 por adelantado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Genera </a:t>
            </a:r>
            <a:r>
              <a:rPr lang="es-E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largos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intervalos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(años), entre lanzamientos de versiones.</a:t>
            </a:r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16842A-AD1B-460C-A03D-3293D5FA4EA3}"/>
              </a:ext>
            </a:extLst>
          </p:cNvPr>
          <p:cNvSpPr/>
          <p:nvPr/>
        </p:nvSpPr>
        <p:spPr>
          <a:xfrm>
            <a:off x="6091272" y="1288409"/>
            <a:ext cx="5262528" cy="2140591"/>
          </a:xfrm>
          <a:prstGeom prst="rect">
            <a:avLst/>
          </a:prstGeom>
          <a:solidFill>
            <a:srgbClr val="2F55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Es como una cascada, </a:t>
            </a:r>
            <a:r>
              <a:rPr lang="es-ES_tradnl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∴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 también es </a:t>
            </a:r>
            <a:r>
              <a:rPr lang="es-ES_tradnl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secuencial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Fases en forma de V. Las fases (</a:t>
            </a:r>
            <a:r>
              <a:rPr lang="es-ES_tradnl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izquierdas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) son de “</a:t>
            </a:r>
            <a:r>
              <a:rPr lang="es-ES_tradnl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verificación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”, fases (</a:t>
            </a:r>
            <a:r>
              <a:rPr lang="es-ES_tradnl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derechas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) son de “</a:t>
            </a:r>
            <a:r>
              <a:rPr lang="es-ES_tradnl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validación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Las </a:t>
            </a:r>
            <a:r>
              <a:rPr lang="es-ES_tradnl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 se realizan durante las fases de verificación y se ejecutan en las fases de validación.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s-ES_tradnl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NL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8FBF03-F486-320E-823E-B8B8D7BA73E6}"/>
              </a:ext>
            </a:extLst>
          </p:cNvPr>
          <p:cNvSpPr txBox="1"/>
          <p:nvPr/>
        </p:nvSpPr>
        <p:spPr>
          <a:xfrm>
            <a:off x="2010259" y="967011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Modelo cascada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D3A820-35C2-4F84-DC42-173902955B98}"/>
              </a:ext>
            </a:extLst>
          </p:cNvPr>
          <p:cNvSpPr txBox="1"/>
          <p:nvPr/>
        </p:nvSpPr>
        <p:spPr>
          <a:xfrm>
            <a:off x="7614922" y="949557"/>
            <a:ext cx="183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Modelo 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C0923-3CDE-6DF5-13C7-ECCAAABAFDD0}"/>
              </a:ext>
            </a:extLst>
          </p:cNvPr>
          <p:cNvSpPr txBox="1"/>
          <p:nvPr/>
        </p:nvSpPr>
        <p:spPr>
          <a:xfrm>
            <a:off x="2298733" y="4463517"/>
            <a:ext cx="1262011" cy="30777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en-US" sz="1400" dirty="0">
                <a:highlight>
                  <a:srgbClr val="FFFF00"/>
                </a:highlight>
              </a:rPr>
              <a:t>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2255235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Proceso de Desarrollo. </a:t>
            </a:r>
            <a:r>
              <a:rPr lang="es-ES_tradnl" sz="3400" dirty="0"/>
              <a:t>Metodología de Desarrollo (3/5)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22</a:t>
            </a:fld>
            <a:endParaRPr lang="es-ES_tradnl"/>
          </a:p>
        </p:txBody>
      </p:sp>
      <p:graphicFrame>
        <p:nvGraphicFramePr>
          <p:cNvPr id="13" name="Table 22">
            <a:extLst>
              <a:ext uri="{FF2B5EF4-FFF2-40B4-BE49-F238E27FC236}">
                <a16:creationId xmlns:a16="http://schemas.microsoft.com/office/drawing/2014/main" id="{F147862F-45A0-4061-AC6C-E8A0652F2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215356"/>
              </p:ext>
            </p:extLst>
          </p:nvPr>
        </p:nvGraphicFramePr>
        <p:xfrm>
          <a:off x="546096" y="6378174"/>
          <a:ext cx="8493402" cy="370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493402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What is a Software Process Model?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https://www.visual-paradigm.com/guide/software-development-process/what-is-a-software-process-model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NL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3DD64E3-9F8F-4824-A23B-0D906662DB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4700" y="3884025"/>
            <a:ext cx="4801684" cy="23600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515761F-1102-4468-A251-9919A5E00886}"/>
              </a:ext>
            </a:extLst>
          </p:cNvPr>
          <p:cNvSpPr/>
          <p:nvPr/>
        </p:nvSpPr>
        <p:spPr>
          <a:xfrm>
            <a:off x="737686" y="1274377"/>
            <a:ext cx="4992554" cy="25051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introdujo para </a:t>
            </a:r>
            <a:r>
              <a:rPr lang="es-ES" sz="1600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abordar las deficiencias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(riesgos) del modelo en cascada tradicional.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 de varias </a:t>
            </a:r>
            <a:r>
              <a:rPr lang="es-ES" sz="1600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fases que se repiten en ciclos</a:t>
            </a:r>
            <a:r>
              <a:rPr lang="es-ES" sz="16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formando una espiral ascendente.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ciclo (fase de </a:t>
            </a:r>
            <a:r>
              <a:rPr lang="es-ES" sz="1600" b="0" i="0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SDLC</a:t>
            </a:r>
            <a:r>
              <a:rPr lang="es-ES" sz="1600" dirty="0">
                <a:solidFill>
                  <a:srgbClr val="7671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 una </a:t>
            </a:r>
            <a:r>
              <a:rPr lang="es-ES" sz="1600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versión mejorada del software</a:t>
            </a:r>
            <a:r>
              <a:rPr lang="es-ES" sz="16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Admite el 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manejo de riesgos</a:t>
            </a:r>
            <a:r>
              <a:rPr lang="es-ES" sz="1600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s-ES" sz="1600" dirty="0">
              <a:solidFill>
                <a:srgbClr val="374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16842A-AD1B-460C-A03D-3293D5FA4EA3}"/>
              </a:ext>
            </a:extLst>
          </p:cNvPr>
          <p:cNvSpPr/>
          <p:nvPr/>
        </p:nvSpPr>
        <p:spPr>
          <a:xfrm>
            <a:off x="6026332" y="1264769"/>
            <a:ext cx="5262528" cy="2504591"/>
          </a:xfrm>
          <a:prstGeom prst="rect">
            <a:avLst/>
          </a:prstGeom>
          <a:solidFill>
            <a:srgbClr val="AFA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Repetición de ciclos (iteraciones) para obtener </a:t>
            </a:r>
            <a:r>
              <a:rPr lang="es-ES" sz="1600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resultados progresivos y refinados en el tiempo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Permiten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retroalimentación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continua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la 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adaptación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software en desarrollo </a:t>
            </a:r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vs.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tradicionales que siguen un flujo de trabajo secuencial y lineal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divide el proyecto en pequeñas iteraciones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iteración tiene un 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conjunto de objetivos y tareas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Cada iteración incluye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análisis de requisitos, diseño, implementación y pruebas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BCEABD-1B5D-4F87-A196-05DE1C86FE1F}"/>
              </a:ext>
            </a:extLst>
          </p:cNvPr>
          <p:cNvGrpSpPr/>
          <p:nvPr/>
        </p:nvGrpSpPr>
        <p:grpSpPr>
          <a:xfrm>
            <a:off x="1126631" y="3881963"/>
            <a:ext cx="4137078" cy="2356087"/>
            <a:chOff x="6423358" y="2094272"/>
            <a:chExt cx="6159626" cy="3507934"/>
          </a:xfrm>
        </p:grpSpPr>
        <p:sp>
          <p:nvSpPr>
            <p:cNvPr id="11" name="Rounded Rectangle 49">
              <a:extLst>
                <a:ext uri="{FF2B5EF4-FFF2-40B4-BE49-F238E27FC236}">
                  <a16:creationId xmlns:a16="http://schemas.microsoft.com/office/drawing/2014/main" id="{92C5E150-0EA1-4B7C-BBEC-16EA1F3752FE}"/>
                </a:ext>
              </a:extLst>
            </p:cNvPr>
            <p:cNvSpPr/>
            <p:nvPr/>
          </p:nvSpPr>
          <p:spPr>
            <a:xfrm>
              <a:off x="7111858" y="2094272"/>
              <a:ext cx="4650657" cy="350793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A03F007-DB1A-4358-8215-81764025FE9D}"/>
                </a:ext>
              </a:extLst>
            </p:cNvPr>
            <p:cNvGrpSpPr/>
            <p:nvPr/>
          </p:nvGrpSpPr>
          <p:grpSpPr>
            <a:xfrm>
              <a:off x="6423358" y="2281084"/>
              <a:ext cx="6159626" cy="3167811"/>
              <a:chOff x="6423358" y="2281084"/>
              <a:chExt cx="6159626" cy="316781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2B32459-F471-494E-A2D2-2C0033BBCC14}"/>
                  </a:ext>
                </a:extLst>
              </p:cNvPr>
              <p:cNvCxnSpPr/>
              <p:nvPr/>
            </p:nvCxnSpPr>
            <p:spPr>
              <a:xfrm>
                <a:off x="9288196" y="2305220"/>
                <a:ext cx="0" cy="3039062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B6A6E81-850E-4FD2-A4D3-7C4B52DB5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534" y="3814915"/>
                <a:ext cx="3904390" cy="0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Freeform 2">
                <a:extLst>
                  <a:ext uri="{FF2B5EF4-FFF2-40B4-BE49-F238E27FC236}">
                    <a16:creationId xmlns:a16="http://schemas.microsoft.com/office/drawing/2014/main" id="{FED58ACB-CCAB-40B7-BDB6-3A04B7DC9C97}"/>
                  </a:ext>
                </a:extLst>
              </p:cNvPr>
              <p:cNvSpPr/>
              <p:nvPr/>
            </p:nvSpPr>
            <p:spPr>
              <a:xfrm>
                <a:off x="7826360" y="2644280"/>
                <a:ext cx="2792481" cy="2390334"/>
              </a:xfrm>
              <a:custGeom>
                <a:avLst/>
                <a:gdLst>
                  <a:gd name="connsiteX0" fmla="*/ 1209368 w 2792363"/>
                  <a:gd name="connsiteY0" fmla="*/ 1170039 h 2389239"/>
                  <a:gd name="connsiteX1" fmla="*/ 1504335 w 2792363"/>
                  <a:gd name="connsiteY1" fmla="*/ 884904 h 2389239"/>
                  <a:gd name="connsiteX2" fmla="*/ 1799303 w 2792363"/>
                  <a:gd name="connsiteY2" fmla="*/ 1170039 h 2389239"/>
                  <a:gd name="connsiteX3" fmla="*/ 1504335 w 2792363"/>
                  <a:gd name="connsiteY3" fmla="*/ 1494504 h 2389239"/>
                  <a:gd name="connsiteX4" fmla="*/ 973393 w 2792363"/>
                  <a:gd name="connsiteY4" fmla="*/ 1170039 h 2389239"/>
                  <a:gd name="connsiteX5" fmla="*/ 1504335 w 2792363"/>
                  <a:gd name="connsiteY5" fmla="*/ 599768 h 2389239"/>
                  <a:gd name="connsiteX6" fmla="*/ 2104103 w 2792363"/>
                  <a:gd name="connsiteY6" fmla="*/ 1179871 h 2389239"/>
                  <a:gd name="connsiteX7" fmla="*/ 1514168 w 2792363"/>
                  <a:gd name="connsiteY7" fmla="*/ 1750142 h 2389239"/>
                  <a:gd name="connsiteX8" fmla="*/ 668593 w 2792363"/>
                  <a:gd name="connsiteY8" fmla="*/ 1170039 h 2389239"/>
                  <a:gd name="connsiteX9" fmla="*/ 1504335 w 2792363"/>
                  <a:gd name="connsiteY9" fmla="*/ 304800 h 2389239"/>
                  <a:gd name="connsiteX10" fmla="*/ 2458064 w 2792363"/>
                  <a:gd name="connsiteY10" fmla="*/ 1179871 h 2389239"/>
                  <a:gd name="connsiteX11" fmla="*/ 1494503 w 2792363"/>
                  <a:gd name="connsiteY11" fmla="*/ 2074607 h 2389239"/>
                  <a:gd name="connsiteX12" fmla="*/ 344129 w 2792363"/>
                  <a:gd name="connsiteY12" fmla="*/ 1179871 h 2389239"/>
                  <a:gd name="connsiteX13" fmla="*/ 1514168 w 2792363"/>
                  <a:gd name="connsiteY13" fmla="*/ 0 h 2389239"/>
                  <a:gd name="connsiteX14" fmla="*/ 2792361 w 2792363"/>
                  <a:gd name="connsiteY14" fmla="*/ 1179871 h 2389239"/>
                  <a:gd name="connsiteX15" fmla="*/ 1504335 w 2792363"/>
                  <a:gd name="connsiteY15" fmla="*/ 2389239 h 2389239"/>
                  <a:gd name="connsiteX16" fmla="*/ 0 w 2792363"/>
                  <a:gd name="connsiteY16" fmla="*/ 1179871 h 2389239"/>
                  <a:gd name="connsiteX0" fmla="*/ 1209461 w 2792456"/>
                  <a:gd name="connsiteY0" fmla="*/ 1170039 h 2389239"/>
                  <a:gd name="connsiteX1" fmla="*/ 1504428 w 2792456"/>
                  <a:gd name="connsiteY1" fmla="*/ 884904 h 2389239"/>
                  <a:gd name="connsiteX2" fmla="*/ 1799396 w 2792456"/>
                  <a:gd name="connsiteY2" fmla="*/ 1170039 h 2389239"/>
                  <a:gd name="connsiteX3" fmla="*/ 1504428 w 2792456"/>
                  <a:gd name="connsiteY3" fmla="*/ 1494504 h 2389239"/>
                  <a:gd name="connsiteX4" fmla="*/ 973486 w 2792456"/>
                  <a:gd name="connsiteY4" fmla="*/ 1170039 h 2389239"/>
                  <a:gd name="connsiteX5" fmla="*/ 1504428 w 2792456"/>
                  <a:gd name="connsiteY5" fmla="*/ 599768 h 2389239"/>
                  <a:gd name="connsiteX6" fmla="*/ 2104196 w 2792456"/>
                  <a:gd name="connsiteY6" fmla="*/ 1179871 h 2389239"/>
                  <a:gd name="connsiteX7" fmla="*/ 1514261 w 2792456"/>
                  <a:gd name="connsiteY7" fmla="*/ 1750142 h 2389239"/>
                  <a:gd name="connsiteX8" fmla="*/ 668686 w 2792456"/>
                  <a:gd name="connsiteY8" fmla="*/ 1170039 h 2389239"/>
                  <a:gd name="connsiteX9" fmla="*/ 1504428 w 2792456"/>
                  <a:gd name="connsiteY9" fmla="*/ 304800 h 2389239"/>
                  <a:gd name="connsiteX10" fmla="*/ 2458157 w 2792456"/>
                  <a:gd name="connsiteY10" fmla="*/ 1179871 h 2389239"/>
                  <a:gd name="connsiteX11" fmla="*/ 1494596 w 2792456"/>
                  <a:gd name="connsiteY11" fmla="*/ 2074607 h 2389239"/>
                  <a:gd name="connsiteX12" fmla="*/ 344222 w 2792456"/>
                  <a:gd name="connsiteY12" fmla="*/ 1179871 h 2389239"/>
                  <a:gd name="connsiteX13" fmla="*/ 1514261 w 2792456"/>
                  <a:gd name="connsiteY13" fmla="*/ 0 h 2389239"/>
                  <a:gd name="connsiteX14" fmla="*/ 2792454 w 2792456"/>
                  <a:gd name="connsiteY14" fmla="*/ 1179871 h 2389239"/>
                  <a:gd name="connsiteX15" fmla="*/ 1504428 w 2792456"/>
                  <a:gd name="connsiteY15" fmla="*/ 2389239 h 2389239"/>
                  <a:gd name="connsiteX16" fmla="*/ 93 w 2792456"/>
                  <a:gd name="connsiteY16" fmla="*/ 1179871 h 2389239"/>
                  <a:gd name="connsiteX0" fmla="*/ 1209461 w 2792457"/>
                  <a:gd name="connsiteY0" fmla="*/ 1170394 h 2389594"/>
                  <a:gd name="connsiteX1" fmla="*/ 1504428 w 2792457"/>
                  <a:gd name="connsiteY1" fmla="*/ 885259 h 2389594"/>
                  <a:gd name="connsiteX2" fmla="*/ 1799396 w 2792457"/>
                  <a:gd name="connsiteY2" fmla="*/ 1170394 h 2389594"/>
                  <a:gd name="connsiteX3" fmla="*/ 1504428 w 2792457"/>
                  <a:gd name="connsiteY3" fmla="*/ 1494859 h 2389594"/>
                  <a:gd name="connsiteX4" fmla="*/ 973486 w 2792457"/>
                  <a:gd name="connsiteY4" fmla="*/ 1170394 h 2389594"/>
                  <a:gd name="connsiteX5" fmla="*/ 1504428 w 2792457"/>
                  <a:gd name="connsiteY5" fmla="*/ 600123 h 2389594"/>
                  <a:gd name="connsiteX6" fmla="*/ 2104196 w 2792457"/>
                  <a:gd name="connsiteY6" fmla="*/ 1180226 h 2389594"/>
                  <a:gd name="connsiteX7" fmla="*/ 1514261 w 2792457"/>
                  <a:gd name="connsiteY7" fmla="*/ 1750497 h 2389594"/>
                  <a:gd name="connsiteX8" fmla="*/ 668686 w 2792457"/>
                  <a:gd name="connsiteY8" fmla="*/ 1170394 h 2389594"/>
                  <a:gd name="connsiteX9" fmla="*/ 1504428 w 2792457"/>
                  <a:gd name="connsiteY9" fmla="*/ 305155 h 2389594"/>
                  <a:gd name="connsiteX10" fmla="*/ 2458157 w 2792457"/>
                  <a:gd name="connsiteY10" fmla="*/ 1180226 h 2389594"/>
                  <a:gd name="connsiteX11" fmla="*/ 1494596 w 2792457"/>
                  <a:gd name="connsiteY11" fmla="*/ 2074962 h 2389594"/>
                  <a:gd name="connsiteX12" fmla="*/ 344222 w 2792457"/>
                  <a:gd name="connsiteY12" fmla="*/ 1180226 h 2389594"/>
                  <a:gd name="connsiteX13" fmla="*/ 1514261 w 2792457"/>
                  <a:gd name="connsiteY13" fmla="*/ 355 h 2389594"/>
                  <a:gd name="connsiteX14" fmla="*/ 2792454 w 2792457"/>
                  <a:gd name="connsiteY14" fmla="*/ 1180226 h 2389594"/>
                  <a:gd name="connsiteX15" fmla="*/ 1504428 w 2792457"/>
                  <a:gd name="connsiteY15" fmla="*/ 2389594 h 2389594"/>
                  <a:gd name="connsiteX16" fmla="*/ 93 w 2792457"/>
                  <a:gd name="connsiteY16" fmla="*/ 1180226 h 2389594"/>
                  <a:gd name="connsiteX0" fmla="*/ 1209461 w 2792457"/>
                  <a:gd name="connsiteY0" fmla="*/ 1170394 h 2389594"/>
                  <a:gd name="connsiteX1" fmla="*/ 1504428 w 2792457"/>
                  <a:gd name="connsiteY1" fmla="*/ 885259 h 2389594"/>
                  <a:gd name="connsiteX2" fmla="*/ 1799396 w 2792457"/>
                  <a:gd name="connsiteY2" fmla="*/ 1170394 h 2389594"/>
                  <a:gd name="connsiteX3" fmla="*/ 1504428 w 2792457"/>
                  <a:gd name="connsiteY3" fmla="*/ 1494859 h 2389594"/>
                  <a:gd name="connsiteX4" fmla="*/ 973486 w 2792457"/>
                  <a:gd name="connsiteY4" fmla="*/ 1170394 h 2389594"/>
                  <a:gd name="connsiteX5" fmla="*/ 1504428 w 2792457"/>
                  <a:gd name="connsiteY5" fmla="*/ 600123 h 2389594"/>
                  <a:gd name="connsiteX6" fmla="*/ 2104196 w 2792457"/>
                  <a:gd name="connsiteY6" fmla="*/ 1180226 h 2389594"/>
                  <a:gd name="connsiteX7" fmla="*/ 1514261 w 2792457"/>
                  <a:gd name="connsiteY7" fmla="*/ 1750497 h 2389594"/>
                  <a:gd name="connsiteX8" fmla="*/ 668686 w 2792457"/>
                  <a:gd name="connsiteY8" fmla="*/ 1170394 h 2389594"/>
                  <a:gd name="connsiteX9" fmla="*/ 1504428 w 2792457"/>
                  <a:gd name="connsiteY9" fmla="*/ 305155 h 2389594"/>
                  <a:gd name="connsiteX10" fmla="*/ 2458157 w 2792457"/>
                  <a:gd name="connsiteY10" fmla="*/ 1180226 h 2389594"/>
                  <a:gd name="connsiteX11" fmla="*/ 1494596 w 2792457"/>
                  <a:gd name="connsiteY11" fmla="*/ 2074962 h 2389594"/>
                  <a:gd name="connsiteX12" fmla="*/ 344222 w 2792457"/>
                  <a:gd name="connsiteY12" fmla="*/ 1180226 h 2389594"/>
                  <a:gd name="connsiteX13" fmla="*/ 1514261 w 2792457"/>
                  <a:gd name="connsiteY13" fmla="*/ 355 h 2389594"/>
                  <a:gd name="connsiteX14" fmla="*/ 2792454 w 2792457"/>
                  <a:gd name="connsiteY14" fmla="*/ 1180226 h 2389594"/>
                  <a:gd name="connsiteX15" fmla="*/ 1504428 w 2792457"/>
                  <a:gd name="connsiteY15" fmla="*/ 2389594 h 2389594"/>
                  <a:gd name="connsiteX16" fmla="*/ 93 w 2792457"/>
                  <a:gd name="connsiteY16" fmla="*/ 1180226 h 2389594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61 w 2792457"/>
                  <a:gd name="connsiteY0" fmla="*/ 1170636 h 2389836"/>
                  <a:gd name="connsiteX1" fmla="*/ 1504428 w 2792457"/>
                  <a:gd name="connsiteY1" fmla="*/ 885501 h 2389836"/>
                  <a:gd name="connsiteX2" fmla="*/ 1799396 w 2792457"/>
                  <a:gd name="connsiteY2" fmla="*/ 1170636 h 2389836"/>
                  <a:gd name="connsiteX3" fmla="*/ 1504428 w 2792457"/>
                  <a:gd name="connsiteY3" fmla="*/ 1495101 h 2389836"/>
                  <a:gd name="connsiteX4" fmla="*/ 973486 w 2792457"/>
                  <a:gd name="connsiteY4" fmla="*/ 1170636 h 2389836"/>
                  <a:gd name="connsiteX5" fmla="*/ 1504428 w 2792457"/>
                  <a:gd name="connsiteY5" fmla="*/ 600365 h 2389836"/>
                  <a:gd name="connsiteX6" fmla="*/ 2104196 w 2792457"/>
                  <a:gd name="connsiteY6" fmla="*/ 1180468 h 2389836"/>
                  <a:gd name="connsiteX7" fmla="*/ 1514261 w 2792457"/>
                  <a:gd name="connsiteY7" fmla="*/ 1750739 h 2389836"/>
                  <a:gd name="connsiteX8" fmla="*/ 668686 w 2792457"/>
                  <a:gd name="connsiteY8" fmla="*/ 1170636 h 2389836"/>
                  <a:gd name="connsiteX9" fmla="*/ 1504428 w 2792457"/>
                  <a:gd name="connsiteY9" fmla="*/ 305397 h 2389836"/>
                  <a:gd name="connsiteX10" fmla="*/ 2458157 w 2792457"/>
                  <a:gd name="connsiteY10" fmla="*/ 1180468 h 2389836"/>
                  <a:gd name="connsiteX11" fmla="*/ 1494596 w 2792457"/>
                  <a:gd name="connsiteY11" fmla="*/ 2075204 h 2389836"/>
                  <a:gd name="connsiteX12" fmla="*/ 344222 w 2792457"/>
                  <a:gd name="connsiteY12" fmla="*/ 1180468 h 2389836"/>
                  <a:gd name="connsiteX13" fmla="*/ 1514261 w 2792457"/>
                  <a:gd name="connsiteY13" fmla="*/ 597 h 2389836"/>
                  <a:gd name="connsiteX14" fmla="*/ 2792454 w 2792457"/>
                  <a:gd name="connsiteY14" fmla="*/ 1180468 h 2389836"/>
                  <a:gd name="connsiteX15" fmla="*/ 1504428 w 2792457"/>
                  <a:gd name="connsiteY15" fmla="*/ 2389836 h 2389836"/>
                  <a:gd name="connsiteX16" fmla="*/ 93 w 2792457"/>
                  <a:gd name="connsiteY16" fmla="*/ 1180468 h 2389836"/>
                  <a:gd name="connsiteX0" fmla="*/ 1209485 w 2792481"/>
                  <a:gd name="connsiteY0" fmla="*/ 1170636 h 2390334"/>
                  <a:gd name="connsiteX1" fmla="*/ 1504452 w 2792481"/>
                  <a:gd name="connsiteY1" fmla="*/ 885501 h 2390334"/>
                  <a:gd name="connsiteX2" fmla="*/ 1799420 w 2792481"/>
                  <a:gd name="connsiteY2" fmla="*/ 1170636 h 2390334"/>
                  <a:gd name="connsiteX3" fmla="*/ 1504452 w 2792481"/>
                  <a:gd name="connsiteY3" fmla="*/ 1495101 h 2390334"/>
                  <a:gd name="connsiteX4" fmla="*/ 973510 w 2792481"/>
                  <a:gd name="connsiteY4" fmla="*/ 1170636 h 2390334"/>
                  <a:gd name="connsiteX5" fmla="*/ 1504452 w 2792481"/>
                  <a:gd name="connsiteY5" fmla="*/ 600365 h 2390334"/>
                  <a:gd name="connsiteX6" fmla="*/ 2104220 w 2792481"/>
                  <a:gd name="connsiteY6" fmla="*/ 1180468 h 2390334"/>
                  <a:gd name="connsiteX7" fmla="*/ 1514285 w 2792481"/>
                  <a:gd name="connsiteY7" fmla="*/ 1750739 h 2390334"/>
                  <a:gd name="connsiteX8" fmla="*/ 668710 w 2792481"/>
                  <a:gd name="connsiteY8" fmla="*/ 1170636 h 2390334"/>
                  <a:gd name="connsiteX9" fmla="*/ 1504452 w 2792481"/>
                  <a:gd name="connsiteY9" fmla="*/ 305397 h 2390334"/>
                  <a:gd name="connsiteX10" fmla="*/ 2458181 w 2792481"/>
                  <a:gd name="connsiteY10" fmla="*/ 1180468 h 2390334"/>
                  <a:gd name="connsiteX11" fmla="*/ 1494620 w 2792481"/>
                  <a:gd name="connsiteY11" fmla="*/ 2075204 h 2390334"/>
                  <a:gd name="connsiteX12" fmla="*/ 344246 w 2792481"/>
                  <a:gd name="connsiteY12" fmla="*/ 1180468 h 2390334"/>
                  <a:gd name="connsiteX13" fmla="*/ 1514285 w 2792481"/>
                  <a:gd name="connsiteY13" fmla="*/ 597 h 2390334"/>
                  <a:gd name="connsiteX14" fmla="*/ 2792478 w 2792481"/>
                  <a:gd name="connsiteY14" fmla="*/ 1180468 h 2390334"/>
                  <a:gd name="connsiteX15" fmla="*/ 1504452 w 2792481"/>
                  <a:gd name="connsiteY15" fmla="*/ 2389836 h 2390334"/>
                  <a:gd name="connsiteX16" fmla="*/ 117 w 2792481"/>
                  <a:gd name="connsiteY16" fmla="*/ 1180468 h 2390334"/>
                  <a:gd name="connsiteX0" fmla="*/ 1209485 w 2792481"/>
                  <a:gd name="connsiteY0" fmla="*/ 1170636 h 2390334"/>
                  <a:gd name="connsiteX1" fmla="*/ 1504452 w 2792481"/>
                  <a:gd name="connsiteY1" fmla="*/ 885501 h 2390334"/>
                  <a:gd name="connsiteX2" fmla="*/ 1799420 w 2792481"/>
                  <a:gd name="connsiteY2" fmla="*/ 1170636 h 2390334"/>
                  <a:gd name="connsiteX3" fmla="*/ 1494620 w 2792481"/>
                  <a:gd name="connsiteY3" fmla="*/ 1534430 h 2390334"/>
                  <a:gd name="connsiteX4" fmla="*/ 973510 w 2792481"/>
                  <a:gd name="connsiteY4" fmla="*/ 1170636 h 2390334"/>
                  <a:gd name="connsiteX5" fmla="*/ 1504452 w 2792481"/>
                  <a:gd name="connsiteY5" fmla="*/ 600365 h 2390334"/>
                  <a:gd name="connsiteX6" fmla="*/ 2104220 w 2792481"/>
                  <a:gd name="connsiteY6" fmla="*/ 1180468 h 2390334"/>
                  <a:gd name="connsiteX7" fmla="*/ 1514285 w 2792481"/>
                  <a:gd name="connsiteY7" fmla="*/ 1750739 h 2390334"/>
                  <a:gd name="connsiteX8" fmla="*/ 668710 w 2792481"/>
                  <a:gd name="connsiteY8" fmla="*/ 1170636 h 2390334"/>
                  <a:gd name="connsiteX9" fmla="*/ 1504452 w 2792481"/>
                  <a:gd name="connsiteY9" fmla="*/ 305397 h 2390334"/>
                  <a:gd name="connsiteX10" fmla="*/ 2458181 w 2792481"/>
                  <a:gd name="connsiteY10" fmla="*/ 1180468 h 2390334"/>
                  <a:gd name="connsiteX11" fmla="*/ 1494620 w 2792481"/>
                  <a:gd name="connsiteY11" fmla="*/ 2075204 h 2390334"/>
                  <a:gd name="connsiteX12" fmla="*/ 344246 w 2792481"/>
                  <a:gd name="connsiteY12" fmla="*/ 1180468 h 2390334"/>
                  <a:gd name="connsiteX13" fmla="*/ 1514285 w 2792481"/>
                  <a:gd name="connsiteY13" fmla="*/ 597 h 2390334"/>
                  <a:gd name="connsiteX14" fmla="*/ 2792478 w 2792481"/>
                  <a:gd name="connsiteY14" fmla="*/ 1180468 h 2390334"/>
                  <a:gd name="connsiteX15" fmla="*/ 1504452 w 2792481"/>
                  <a:gd name="connsiteY15" fmla="*/ 2389836 h 2390334"/>
                  <a:gd name="connsiteX16" fmla="*/ 117 w 2792481"/>
                  <a:gd name="connsiteY16" fmla="*/ 1180468 h 2390334"/>
                  <a:gd name="connsiteX0" fmla="*/ 1209485 w 2792481"/>
                  <a:gd name="connsiteY0" fmla="*/ 1170636 h 2390334"/>
                  <a:gd name="connsiteX1" fmla="*/ 1504452 w 2792481"/>
                  <a:gd name="connsiteY1" fmla="*/ 885501 h 2390334"/>
                  <a:gd name="connsiteX2" fmla="*/ 1799420 w 2792481"/>
                  <a:gd name="connsiteY2" fmla="*/ 1170636 h 2390334"/>
                  <a:gd name="connsiteX3" fmla="*/ 1494620 w 2792481"/>
                  <a:gd name="connsiteY3" fmla="*/ 1534430 h 2390334"/>
                  <a:gd name="connsiteX4" fmla="*/ 973510 w 2792481"/>
                  <a:gd name="connsiteY4" fmla="*/ 1170636 h 2390334"/>
                  <a:gd name="connsiteX5" fmla="*/ 1504452 w 2792481"/>
                  <a:gd name="connsiteY5" fmla="*/ 600365 h 2390334"/>
                  <a:gd name="connsiteX6" fmla="*/ 2104220 w 2792481"/>
                  <a:gd name="connsiteY6" fmla="*/ 1180468 h 2390334"/>
                  <a:gd name="connsiteX7" fmla="*/ 1514285 w 2792481"/>
                  <a:gd name="connsiteY7" fmla="*/ 1750739 h 2390334"/>
                  <a:gd name="connsiteX8" fmla="*/ 668710 w 2792481"/>
                  <a:gd name="connsiteY8" fmla="*/ 1170636 h 2390334"/>
                  <a:gd name="connsiteX9" fmla="*/ 1504452 w 2792481"/>
                  <a:gd name="connsiteY9" fmla="*/ 305397 h 2390334"/>
                  <a:gd name="connsiteX10" fmla="*/ 2458181 w 2792481"/>
                  <a:gd name="connsiteY10" fmla="*/ 1180468 h 2390334"/>
                  <a:gd name="connsiteX11" fmla="*/ 1494620 w 2792481"/>
                  <a:gd name="connsiteY11" fmla="*/ 2075204 h 2390334"/>
                  <a:gd name="connsiteX12" fmla="*/ 344246 w 2792481"/>
                  <a:gd name="connsiteY12" fmla="*/ 1180468 h 2390334"/>
                  <a:gd name="connsiteX13" fmla="*/ 1514285 w 2792481"/>
                  <a:gd name="connsiteY13" fmla="*/ 597 h 2390334"/>
                  <a:gd name="connsiteX14" fmla="*/ 2792478 w 2792481"/>
                  <a:gd name="connsiteY14" fmla="*/ 1180468 h 2390334"/>
                  <a:gd name="connsiteX15" fmla="*/ 1504452 w 2792481"/>
                  <a:gd name="connsiteY15" fmla="*/ 2389836 h 2390334"/>
                  <a:gd name="connsiteX16" fmla="*/ 117 w 2792481"/>
                  <a:gd name="connsiteY16" fmla="*/ 1180468 h 2390334"/>
                  <a:gd name="connsiteX0" fmla="*/ 1209485 w 2792481"/>
                  <a:gd name="connsiteY0" fmla="*/ 1170636 h 2390334"/>
                  <a:gd name="connsiteX1" fmla="*/ 1504452 w 2792481"/>
                  <a:gd name="connsiteY1" fmla="*/ 885501 h 2390334"/>
                  <a:gd name="connsiteX2" fmla="*/ 1799420 w 2792481"/>
                  <a:gd name="connsiteY2" fmla="*/ 1170636 h 2390334"/>
                  <a:gd name="connsiteX3" fmla="*/ 1445459 w 2792481"/>
                  <a:gd name="connsiteY3" fmla="*/ 1534430 h 2390334"/>
                  <a:gd name="connsiteX4" fmla="*/ 973510 w 2792481"/>
                  <a:gd name="connsiteY4" fmla="*/ 1170636 h 2390334"/>
                  <a:gd name="connsiteX5" fmla="*/ 1504452 w 2792481"/>
                  <a:gd name="connsiteY5" fmla="*/ 600365 h 2390334"/>
                  <a:gd name="connsiteX6" fmla="*/ 2104220 w 2792481"/>
                  <a:gd name="connsiteY6" fmla="*/ 1180468 h 2390334"/>
                  <a:gd name="connsiteX7" fmla="*/ 1514285 w 2792481"/>
                  <a:gd name="connsiteY7" fmla="*/ 1750739 h 2390334"/>
                  <a:gd name="connsiteX8" fmla="*/ 668710 w 2792481"/>
                  <a:gd name="connsiteY8" fmla="*/ 1170636 h 2390334"/>
                  <a:gd name="connsiteX9" fmla="*/ 1504452 w 2792481"/>
                  <a:gd name="connsiteY9" fmla="*/ 305397 h 2390334"/>
                  <a:gd name="connsiteX10" fmla="*/ 2458181 w 2792481"/>
                  <a:gd name="connsiteY10" fmla="*/ 1180468 h 2390334"/>
                  <a:gd name="connsiteX11" fmla="*/ 1494620 w 2792481"/>
                  <a:gd name="connsiteY11" fmla="*/ 2075204 h 2390334"/>
                  <a:gd name="connsiteX12" fmla="*/ 344246 w 2792481"/>
                  <a:gd name="connsiteY12" fmla="*/ 1180468 h 2390334"/>
                  <a:gd name="connsiteX13" fmla="*/ 1514285 w 2792481"/>
                  <a:gd name="connsiteY13" fmla="*/ 597 h 2390334"/>
                  <a:gd name="connsiteX14" fmla="*/ 2792478 w 2792481"/>
                  <a:gd name="connsiteY14" fmla="*/ 1180468 h 2390334"/>
                  <a:gd name="connsiteX15" fmla="*/ 1504452 w 2792481"/>
                  <a:gd name="connsiteY15" fmla="*/ 2389836 h 2390334"/>
                  <a:gd name="connsiteX16" fmla="*/ 117 w 2792481"/>
                  <a:gd name="connsiteY16" fmla="*/ 1180468 h 2390334"/>
                  <a:gd name="connsiteX0" fmla="*/ 1209485 w 2792481"/>
                  <a:gd name="connsiteY0" fmla="*/ 1170636 h 2390334"/>
                  <a:gd name="connsiteX1" fmla="*/ 1504452 w 2792481"/>
                  <a:gd name="connsiteY1" fmla="*/ 885501 h 2390334"/>
                  <a:gd name="connsiteX2" fmla="*/ 1799420 w 2792481"/>
                  <a:gd name="connsiteY2" fmla="*/ 1170636 h 2390334"/>
                  <a:gd name="connsiteX3" fmla="*/ 1445459 w 2792481"/>
                  <a:gd name="connsiteY3" fmla="*/ 1534430 h 2390334"/>
                  <a:gd name="connsiteX4" fmla="*/ 973510 w 2792481"/>
                  <a:gd name="connsiteY4" fmla="*/ 1170636 h 2390334"/>
                  <a:gd name="connsiteX5" fmla="*/ 1504452 w 2792481"/>
                  <a:gd name="connsiteY5" fmla="*/ 600365 h 2390334"/>
                  <a:gd name="connsiteX6" fmla="*/ 2104220 w 2792481"/>
                  <a:gd name="connsiteY6" fmla="*/ 1180468 h 2390334"/>
                  <a:gd name="connsiteX7" fmla="*/ 1484788 w 2792481"/>
                  <a:gd name="connsiteY7" fmla="*/ 1809732 h 2390334"/>
                  <a:gd name="connsiteX8" fmla="*/ 668710 w 2792481"/>
                  <a:gd name="connsiteY8" fmla="*/ 1170636 h 2390334"/>
                  <a:gd name="connsiteX9" fmla="*/ 1504452 w 2792481"/>
                  <a:gd name="connsiteY9" fmla="*/ 305397 h 2390334"/>
                  <a:gd name="connsiteX10" fmla="*/ 2458181 w 2792481"/>
                  <a:gd name="connsiteY10" fmla="*/ 1180468 h 2390334"/>
                  <a:gd name="connsiteX11" fmla="*/ 1494620 w 2792481"/>
                  <a:gd name="connsiteY11" fmla="*/ 2075204 h 2390334"/>
                  <a:gd name="connsiteX12" fmla="*/ 344246 w 2792481"/>
                  <a:gd name="connsiteY12" fmla="*/ 1180468 h 2390334"/>
                  <a:gd name="connsiteX13" fmla="*/ 1514285 w 2792481"/>
                  <a:gd name="connsiteY13" fmla="*/ 597 h 2390334"/>
                  <a:gd name="connsiteX14" fmla="*/ 2792478 w 2792481"/>
                  <a:gd name="connsiteY14" fmla="*/ 1180468 h 2390334"/>
                  <a:gd name="connsiteX15" fmla="*/ 1504452 w 2792481"/>
                  <a:gd name="connsiteY15" fmla="*/ 2389836 h 2390334"/>
                  <a:gd name="connsiteX16" fmla="*/ 117 w 2792481"/>
                  <a:gd name="connsiteY16" fmla="*/ 1180468 h 2390334"/>
                  <a:gd name="connsiteX0" fmla="*/ 1209485 w 2792481"/>
                  <a:gd name="connsiteY0" fmla="*/ 1170636 h 2390334"/>
                  <a:gd name="connsiteX1" fmla="*/ 1504452 w 2792481"/>
                  <a:gd name="connsiteY1" fmla="*/ 885501 h 2390334"/>
                  <a:gd name="connsiteX2" fmla="*/ 1799420 w 2792481"/>
                  <a:gd name="connsiteY2" fmla="*/ 1170636 h 2390334"/>
                  <a:gd name="connsiteX3" fmla="*/ 1445459 w 2792481"/>
                  <a:gd name="connsiteY3" fmla="*/ 1534430 h 2390334"/>
                  <a:gd name="connsiteX4" fmla="*/ 973510 w 2792481"/>
                  <a:gd name="connsiteY4" fmla="*/ 1170636 h 2390334"/>
                  <a:gd name="connsiteX5" fmla="*/ 1504452 w 2792481"/>
                  <a:gd name="connsiteY5" fmla="*/ 600365 h 2390334"/>
                  <a:gd name="connsiteX6" fmla="*/ 2104220 w 2792481"/>
                  <a:gd name="connsiteY6" fmla="*/ 1180468 h 2390334"/>
                  <a:gd name="connsiteX7" fmla="*/ 1484788 w 2792481"/>
                  <a:gd name="connsiteY7" fmla="*/ 1809732 h 2390334"/>
                  <a:gd name="connsiteX8" fmla="*/ 668710 w 2792481"/>
                  <a:gd name="connsiteY8" fmla="*/ 1170636 h 2390334"/>
                  <a:gd name="connsiteX9" fmla="*/ 1504452 w 2792481"/>
                  <a:gd name="connsiteY9" fmla="*/ 305397 h 2390334"/>
                  <a:gd name="connsiteX10" fmla="*/ 2458181 w 2792481"/>
                  <a:gd name="connsiteY10" fmla="*/ 1180468 h 2390334"/>
                  <a:gd name="connsiteX11" fmla="*/ 1494620 w 2792481"/>
                  <a:gd name="connsiteY11" fmla="*/ 2075204 h 2390334"/>
                  <a:gd name="connsiteX12" fmla="*/ 344246 w 2792481"/>
                  <a:gd name="connsiteY12" fmla="*/ 1180468 h 2390334"/>
                  <a:gd name="connsiteX13" fmla="*/ 1514285 w 2792481"/>
                  <a:gd name="connsiteY13" fmla="*/ 597 h 2390334"/>
                  <a:gd name="connsiteX14" fmla="*/ 2792478 w 2792481"/>
                  <a:gd name="connsiteY14" fmla="*/ 1180468 h 2390334"/>
                  <a:gd name="connsiteX15" fmla="*/ 1504452 w 2792481"/>
                  <a:gd name="connsiteY15" fmla="*/ 2389836 h 2390334"/>
                  <a:gd name="connsiteX16" fmla="*/ 117 w 2792481"/>
                  <a:gd name="connsiteY16" fmla="*/ 1180468 h 2390334"/>
                  <a:gd name="connsiteX0" fmla="*/ 1209485 w 2792481"/>
                  <a:gd name="connsiteY0" fmla="*/ 1170636 h 2390334"/>
                  <a:gd name="connsiteX1" fmla="*/ 1504452 w 2792481"/>
                  <a:gd name="connsiteY1" fmla="*/ 885501 h 2390334"/>
                  <a:gd name="connsiteX2" fmla="*/ 1799420 w 2792481"/>
                  <a:gd name="connsiteY2" fmla="*/ 1170636 h 2390334"/>
                  <a:gd name="connsiteX3" fmla="*/ 1445459 w 2792481"/>
                  <a:gd name="connsiteY3" fmla="*/ 1534430 h 2390334"/>
                  <a:gd name="connsiteX4" fmla="*/ 973510 w 2792481"/>
                  <a:gd name="connsiteY4" fmla="*/ 1170636 h 2390334"/>
                  <a:gd name="connsiteX5" fmla="*/ 1504452 w 2792481"/>
                  <a:gd name="connsiteY5" fmla="*/ 600365 h 2390334"/>
                  <a:gd name="connsiteX6" fmla="*/ 2104220 w 2792481"/>
                  <a:gd name="connsiteY6" fmla="*/ 1180468 h 2390334"/>
                  <a:gd name="connsiteX7" fmla="*/ 1484788 w 2792481"/>
                  <a:gd name="connsiteY7" fmla="*/ 1809732 h 2390334"/>
                  <a:gd name="connsiteX8" fmla="*/ 668710 w 2792481"/>
                  <a:gd name="connsiteY8" fmla="*/ 1170636 h 2390334"/>
                  <a:gd name="connsiteX9" fmla="*/ 1504452 w 2792481"/>
                  <a:gd name="connsiteY9" fmla="*/ 305397 h 2390334"/>
                  <a:gd name="connsiteX10" fmla="*/ 2458181 w 2792481"/>
                  <a:gd name="connsiteY10" fmla="*/ 1180468 h 2390334"/>
                  <a:gd name="connsiteX11" fmla="*/ 1494620 w 2792481"/>
                  <a:gd name="connsiteY11" fmla="*/ 2075204 h 2390334"/>
                  <a:gd name="connsiteX12" fmla="*/ 344246 w 2792481"/>
                  <a:gd name="connsiteY12" fmla="*/ 1180468 h 2390334"/>
                  <a:gd name="connsiteX13" fmla="*/ 1514285 w 2792481"/>
                  <a:gd name="connsiteY13" fmla="*/ 597 h 2390334"/>
                  <a:gd name="connsiteX14" fmla="*/ 2792478 w 2792481"/>
                  <a:gd name="connsiteY14" fmla="*/ 1180468 h 2390334"/>
                  <a:gd name="connsiteX15" fmla="*/ 1504452 w 2792481"/>
                  <a:gd name="connsiteY15" fmla="*/ 2389836 h 2390334"/>
                  <a:gd name="connsiteX16" fmla="*/ 117 w 2792481"/>
                  <a:gd name="connsiteY16" fmla="*/ 1180468 h 2390334"/>
                  <a:gd name="connsiteX0" fmla="*/ 1209485 w 2792481"/>
                  <a:gd name="connsiteY0" fmla="*/ 1170636 h 2390334"/>
                  <a:gd name="connsiteX1" fmla="*/ 1504452 w 2792481"/>
                  <a:gd name="connsiteY1" fmla="*/ 885501 h 2390334"/>
                  <a:gd name="connsiteX2" fmla="*/ 1799420 w 2792481"/>
                  <a:gd name="connsiteY2" fmla="*/ 1170636 h 2390334"/>
                  <a:gd name="connsiteX3" fmla="*/ 1445459 w 2792481"/>
                  <a:gd name="connsiteY3" fmla="*/ 1534430 h 2390334"/>
                  <a:gd name="connsiteX4" fmla="*/ 973510 w 2792481"/>
                  <a:gd name="connsiteY4" fmla="*/ 1170636 h 2390334"/>
                  <a:gd name="connsiteX5" fmla="*/ 1504452 w 2792481"/>
                  <a:gd name="connsiteY5" fmla="*/ 600365 h 2390334"/>
                  <a:gd name="connsiteX6" fmla="*/ 2104220 w 2792481"/>
                  <a:gd name="connsiteY6" fmla="*/ 1180468 h 2390334"/>
                  <a:gd name="connsiteX7" fmla="*/ 1484788 w 2792481"/>
                  <a:gd name="connsiteY7" fmla="*/ 1809732 h 2390334"/>
                  <a:gd name="connsiteX8" fmla="*/ 668710 w 2792481"/>
                  <a:gd name="connsiteY8" fmla="*/ 1170636 h 2390334"/>
                  <a:gd name="connsiteX9" fmla="*/ 1504452 w 2792481"/>
                  <a:gd name="connsiteY9" fmla="*/ 305397 h 2390334"/>
                  <a:gd name="connsiteX10" fmla="*/ 2458181 w 2792481"/>
                  <a:gd name="connsiteY10" fmla="*/ 1180468 h 2390334"/>
                  <a:gd name="connsiteX11" fmla="*/ 1494620 w 2792481"/>
                  <a:gd name="connsiteY11" fmla="*/ 2075204 h 2390334"/>
                  <a:gd name="connsiteX12" fmla="*/ 344246 w 2792481"/>
                  <a:gd name="connsiteY12" fmla="*/ 1180468 h 2390334"/>
                  <a:gd name="connsiteX13" fmla="*/ 1514285 w 2792481"/>
                  <a:gd name="connsiteY13" fmla="*/ 597 h 2390334"/>
                  <a:gd name="connsiteX14" fmla="*/ 2792478 w 2792481"/>
                  <a:gd name="connsiteY14" fmla="*/ 1180468 h 2390334"/>
                  <a:gd name="connsiteX15" fmla="*/ 1504452 w 2792481"/>
                  <a:gd name="connsiteY15" fmla="*/ 2389836 h 2390334"/>
                  <a:gd name="connsiteX16" fmla="*/ 117 w 2792481"/>
                  <a:gd name="connsiteY16" fmla="*/ 1180468 h 2390334"/>
                  <a:gd name="connsiteX0" fmla="*/ 1209485 w 2792481"/>
                  <a:gd name="connsiteY0" fmla="*/ 1170636 h 2390334"/>
                  <a:gd name="connsiteX1" fmla="*/ 1504452 w 2792481"/>
                  <a:gd name="connsiteY1" fmla="*/ 885501 h 2390334"/>
                  <a:gd name="connsiteX2" fmla="*/ 1799420 w 2792481"/>
                  <a:gd name="connsiteY2" fmla="*/ 1170636 h 2390334"/>
                  <a:gd name="connsiteX3" fmla="*/ 1445459 w 2792481"/>
                  <a:gd name="connsiteY3" fmla="*/ 1534430 h 2390334"/>
                  <a:gd name="connsiteX4" fmla="*/ 973510 w 2792481"/>
                  <a:gd name="connsiteY4" fmla="*/ 1170636 h 2390334"/>
                  <a:gd name="connsiteX5" fmla="*/ 1504452 w 2792481"/>
                  <a:gd name="connsiteY5" fmla="*/ 600365 h 2390334"/>
                  <a:gd name="connsiteX6" fmla="*/ 2104220 w 2792481"/>
                  <a:gd name="connsiteY6" fmla="*/ 1180468 h 2390334"/>
                  <a:gd name="connsiteX7" fmla="*/ 1484788 w 2792481"/>
                  <a:gd name="connsiteY7" fmla="*/ 1809732 h 2390334"/>
                  <a:gd name="connsiteX8" fmla="*/ 668710 w 2792481"/>
                  <a:gd name="connsiteY8" fmla="*/ 1170636 h 2390334"/>
                  <a:gd name="connsiteX9" fmla="*/ 1504452 w 2792481"/>
                  <a:gd name="connsiteY9" fmla="*/ 305397 h 2390334"/>
                  <a:gd name="connsiteX10" fmla="*/ 2458181 w 2792481"/>
                  <a:gd name="connsiteY10" fmla="*/ 1180468 h 2390334"/>
                  <a:gd name="connsiteX11" fmla="*/ 1494620 w 2792481"/>
                  <a:gd name="connsiteY11" fmla="*/ 2075204 h 2390334"/>
                  <a:gd name="connsiteX12" fmla="*/ 344246 w 2792481"/>
                  <a:gd name="connsiteY12" fmla="*/ 1180468 h 2390334"/>
                  <a:gd name="connsiteX13" fmla="*/ 1514285 w 2792481"/>
                  <a:gd name="connsiteY13" fmla="*/ 597 h 2390334"/>
                  <a:gd name="connsiteX14" fmla="*/ 2792478 w 2792481"/>
                  <a:gd name="connsiteY14" fmla="*/ 1180468 h 2390334"/>
                  <a:gd name="connsiteX15" fmla="*/ 1504452 w 2792481"/>
                  <a:gd name="connsiteY15" fmla="*/ 2389836 h 2390334"/>
                  <a:gd name="connsiteX16" fmla="*/ 117 w 2792481"/>
                  <a:gd name="connsiteY16" fmla="*/ 1180468 h 2390334"/>
                  <a:gd name="connsiteX0" fmla="*/ 1209485 w 2792481"/>
                  <a:gd name="connsiteY0" fmla="*/ 1170636 h 2390334"/>
                  <a:gd name="connsiteX1" fmla="*/ 1504452 w 2792481"/>
                  <a:gd name="connsiteY1" fmla="*/ 885501 h 2390334"/>
                  <a:gd name="connsiteX2" fmla="*/ 1799420 w 2792481"/>
                  <a:gd name="connsiteY2" fmla="*/ 1170636 h 2390334"/>
                  <a:gd name="connsiteX3" fmla="*/ 1445459 w 2792481"/>
                  <a:gd name="connsiteY3" fmla="*/ 1534430 h 2390334"/>
                  <a:gd name="connsiteX4" fmla="*/ 973510 w 2792481"/>
                  <a:gd name="connsiteY4" fmla="*/ 1170636 h 2390334"/>
                  <a:gd name="connsiteX5" fmla="*/ 1504452 w 2792481"/>
                  <a:gd name="connsiteY5" fmla="*/ 600365 h 2390334"/>
                  <a:gd name="connsiteX6" fmla="*/ 2104220 w 2792481"/>
                  <a:gd name="connsiteY6" fmla="*/ 1180468 h 2390334"/>
                  <a:gd name="connsiteX7" fmla="*/ 1484788 w 2792481"/>
                  <a:gd name="connsiteY7" fmla="*/ 1809732 h 2390334"/>
                  <a:gd name="connsiteX8" fmla="*/ 668710 w 2792481"/>
                  <a:gd name="connsiteY8" fmla="*/ 1170636 h 2390334"/>
                  <a:gd name="connsiteX9" fmla="*/ 1504452 w 2792481"/>
                  <a:gd name="connsiteY9" fmla="*/ 305397 h 2390334"/>
                  <a:gd name="connsiteX10" fmla="*/ 2458181 w 2792481"/>
                  <a:gd name="connsiteY10" fmla="*/ 1180468 h 2390334"/>
                  <a:gd name="connsiteX11" fmla="*/ 1494620 w 2792481"/>
                  <a:gd name="connsiteY11" fmla="*/ 2075204 h 2390334"/>
                  <a:gd name="connsiteX12" fmla="*/ 344246 w 2792481"/>
                  <a:gd name="connsiteY12" fmla="*/ 1180468 h 2390334"/>
                  <a:gd name="connsiteX13" fmla="*/ 1514285 w 2792481"/>
                  <a:gd name="connsiteY13" fmla="*/ 597 h 2390334"/>
                  <a:gd name="connsiteX14" fmla="*/ 2792478 w 2792481"/>
                  <a:gd name="connsiteY14" fmla="*/ 1180468 h 2390334"/>
                  <a:gd name="connsiteX15" fmla="*/ 1504452 w 2792481"/>
                  <a:gd name="connsiteY15" fmla="*/ 2389836 h 2390334"/>
                  <a:gd name="connsiteX16" fmla="*/ 117 w 2792481"/>
                  <a:gd name="connsiteY16" fmla="*/ 1180468 h 2390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92481" h="2390334">
                    <a:moveTo>
                      <a:pt x="1209485" y="1170636"/>
                    </a:moveTo>
                    <a:cubicBezTo>
                      <a:pt x="1209484" y="988739"/>
                      <a:pt x="1307808" y="895333"/>
                      <a:pt x="1504452" y="885501"/>
                    </a:cubicBezTo>
                    <a:cubicBezTo>
                      <a:pt x="1701096" y="875669"/>
                      <a:pt x="1809252" y="1062481"/>
                      <a:pt x="1799420" y="1170636"/>
                    </a:cubicBezTo>
                    <a:cubicBezTo>
                      <a:pt x="1789588" y="1278791"/>
                      <a:pt x="1632273" y="1534430"/>
                      <a:pt x="1445459" y="1534430"/>
                    </a:cubicBezTo>
                    <a:cubicBezTo>
                      <a:pt x="1258645" y="1534430"/>
                      <a:pt x="983342" y="1463965"/>
                      <a:pt x="973510" y="1170636"/>
                    </a:cubicBezTo>
                    <a:cubicBezTo>
                      <a:pt x="963678" y="877307"/>
                      <a:pt x="1129187" y="608558"/>
                      <a:pt x="1504452" y="600365"/>
                    </a:cubicBezTo>
                    <a:cubicBezTo>
                      <a:pt x="1879717" y="592172"/>
                      <a:pt x="2107497" y="910082"/>
                      <a:pt x="2104220" y="1180468"/>
                    </a:cubicBezTo>
                    <a:cubicBezTo>
                      <a:pt x="2100943" y="1450854"/>
                      <a:pt x="1783034" y="1811371"/>
                      <a:pt x="1484788" y="1809732"/>
                    </a:cubicBezTo>
                    <a:cubicBezTo>
                      <a:pt x="1186542" y="1808093"/>
                      <a:pt x="675265" y="1549178"/>
                      <a:pt x="668710" y="1170636"/>
                    </a:cubicBezTo>
                    <a:cubicBezTo>
                      <a:pt x="662155" y="792094"/>
                      <a:pt x="950568" y="313591"/>
                      <a:pt x="1504452" y="305397"/>
                    </a:cubicBezTo>
                    <a:cubicBezTo>
                      <a:pt x="2058336" y="297203"/>
                      <a:pt x="2459820" y="590532"/>
                      <a:pt x="2458181" y="1180468"/>
                    </a:cubicBezTo>
                    <a:cubicBezTo>
                      <a:pt x="2456542" y="1770404"/>
                      <a:pt x="1945264" y="2065371"/>
                      <a:pt x="1494620" y="2075204"/>
                    </a:cubicBezTo>
                    <a:cubicBezTo>
                      <a:pt x="1043976" y="2085037"/>
                      <a:pt x="350801" y="1781875"/>
                      <a:pt x="344246" y="1180468"/>
                    </a:cubicBezTo>
                    <a:cubicBezTo>
                      <a:pt x="337691" y="579061"/>
                      <a:pt x="742452" y="20262"/>
                      <a:pt x="1514285" y="597"/>
                    </a:cubicBezTo>
                    <a:cubicBezTo>
                      <a:pt x="2286118" y="-19068"/>
                      <a:pt x="2794117" y="447966"/>
                      <a:pt x="2792478" y="1180468"/>
                    </a:cubicBezTo>
                    <a:cubicBezTo>
                      <a:pt x="2790839" y="1912970"/>
                      <a:pt x="2136993" y="2370171"/>
                      <a:pt x="1504452" y="2389836"/>
                    </a:cubicBezTo>
                    <a:cubicBezTo>
                      <a:pt x="822749" y="2409500"/>
                      <a:pt x="-11354" y="1844146"/>
                      <a:pt x="117" y="1180468"/>
                    </a:cubicBezTo>
                  </a:path>
                </a:pathLst>
              </a:custGeom>
              <a:noFill/>
              <a:ln w="25400"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FD82DE0-0270-4054-BF61-A47280020E8E}"/>
                  </a:ext>
                </a:extLst>
              </p:cNvPr>
              <p:cNvCxnSpPr/>
              <p:nvPr/>
            </p:nvCxnSpPr>
            <p:spPr>
              <a:xfrm>
                <a:off x="9337533" y="2644280"/>
                <a:ext cx="134525" cy="0"/>
              </a:xfrm>
              <a:prstGeom prst="straightConnector1">
                <a:avLst/>
              </a:prstGeom>
              <a:ln w="25400">
                <a:solidFill>
                  <a:srgbClr val="0000CC"/>
                </a:solidFill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06ECD4CF-3A03-4FD0-BE57-C5FC3D62D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81104" y="3287073"/>
                <a:ext cx="81117" cy="141927"/>
              </a:xfrm>
              <a:prstGeom prst="straightConnector1">
                <a:avLst/>
              </a:prstGeom>
              <a:ln w="25400">
                <a:solidFill>
                  <a:srgbClr val="0000CC"/>
                </a:solidFill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46F5086-1F33-438E-9E57-3592B7D21A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65342" y="3551558"/>
                <a:ext cx="117987" cy="113762"/>
              </a:xfrm>
              <a:prstGeom prst="straightConnector1">
                <a:avLst/>
              </a:prstGeom>
              <a:ln w="25400">
                <a:solidFill>
                  <a:srgbClr val="0000CC"/>
                </a:solidFill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2391DDB-ADEE-4879-89B2-785375672A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5278" y="3429000"/>
                <a:ext cx="69376" cy="122558"/>
              </a:xfrm>
              <a:prstGeom prst="straightConnector1">
                <a:avLst/>
              </a:prstGeom>
              <a:ln w="25400">
                <a:solidFill>
                  <a:srgbClr val="0000CC"/>
                </a:solidFill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9F75E2F-E6AA-4767-810C-23ECEEEDB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041513" y="4300726"/>
                <a:ext cx="97682" cy="108735"/>
              </a:xfrm>
              <a:prstGeom prst="straightConnector1">
                <a:avLst/>
              </a:prstGeom>
              <a:ln w="25400">
                <a:solidFill>
                  <a:srgbClr val="0000CC"/>
                </a:solidFill>
                <a:tailEnd type="stealth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9B99F1-273E-4DF6-8A99-AE287812BB6B}"/>
                  </a:ext>
                </a:extLst>
              </p:cNvPr>
              <p:cNvSpPr txBox="1"/>
              <p:nvPr/>
            </p:nvSpPr>
            <p:spPr>
              <a:xfrm>
                <a:off x="10631782" y="2281084"/>
                <a:ext cx="1951202" cy="962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/>
                  <a:t>Evalúa alternativas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914A3A-9BAA-478A-8B6D-580030F42D1C}"/>
                  </a:ext>
                </a:extLst>
              </p:cNvPr>
              <p:cNvSpPr txBox="1"/>
              <p:nvPr/>
            </p:nvSpPr>
            <p:spPr>
              <a:xfrm>
                <a:off x="10651674" y="4745766"/>
                <a:ext cx="1920989" cy="549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/>
                  <a:t>Desarrollo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6AB8CD-7AC0-43CA-8ACE-50782D9824E9}"/>
                  </a:ext>
                </a:extLst>
              </p:cNvPr>
              <p:cNvSpPr txBox="1"/>
              <p:nvPr/>
            </p:nvSpPr>
            <p:spPr>
              <a:xfrm>
                <a:off x="6423367" y="4486585"/>
                <a:ext cx="2197315" cy="962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/>
                  <a:t>Planea próxima fase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2BAD2-2931-4360-867D-8C14AF41ED00}"/>
                  </a:ext>
                </a:extLst>
              </p:cNvPr>
              <p:cNvSpPr txBox="1"/>
              <p:nvPr/>
            </p:nvSpPr>
            <p:spPr>
              <a:xfrm>
                <a:off x="6423358" y="2412808"/>
                <a:ext cx="2132313" cy="962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dirty="0"/>
                  <a:t>Determina objetivos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DFF8F94-80BC-2D3E-288A-257A5FA93A9D}"/>
              </a:ext>
            </a:extLst>
          </p:cNvPr>
          <p:cNvSpPr txBox="1"/>
          <p:nvPr/>
        </p:nvSpPr>
        <p:spPr>
          <a:xfrm>
            <a:off x="2068949" y="934720"/>
            <a:ext cx="169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Modelo Espiral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3B3E9-BBE1-FE59-BB67-AF576D73BEAB}"/>
              </a:ext>
            </a:extLst>
          </p:cNvPr>
          <p:cNvSpPr txBox="1"/>
          <p:nvPr/>
        </p:nvSpPr>
        <p:spPr>
          <a:xfrm>
            <a:off x="7410747" y="934720"/>
            <a:ext cx="239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Modelo Iterativo</a:t>
            </a:r>
          </a:p>
        </p:txBody>
      </p:sp>
    </p:spTree>
    <p:extLst>
      <p:ext uri="{BB962C8B-B14F-4D97-AF65-F5344CB8AC3E}">
        <p14:creationId xmlns:p14="http://schemas.microsoft.com/office/powerpoint/2010/main" val="22014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Proceso de Desarrollo. </a:t>
            </a:r>
            <a:r>
              <a:rPr lang="es-ES_tradnl" sz="3400" dirty="0"/>
              <a:t>Metodología de Desarrollo (4/5)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23</a:t>
            </a:fld>
            <a:endParaRPr lang="es-ES_tradnl"/>
          </a:p>
        </p:txBody>
      </p:sp>
      <p:graphicFrame>
        <p:nvGraphicFramePr>
          <p:cNvPr id="13" name="Table 22">
            <a:extLst>
              <a:ext uri="{FF2B5EF4-FFF2-40B4-BE49-F238E27FC236}">
                <a16:creationId xmlns:a16="http://schemas.microsoft.com/office/drawing/2014/main" id="{F147862F-45A0-4061-AC6C-E8A0652F2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227812"/>
              </p:ext>
            </p:extLst>
          </p:nvPr>
        </p:nvGraphicFramePr>
        <p:xfrm>
          <a:off x="546096" y="6378174"/>
          <a:ext cx="8493402" cy="370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493402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NL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pic>
        <p:nvPicPr>
          <p:cNvPr id="3" name="Picture 2" descr="A picture containing text, diagram, font, map&#10;&#10;Description automatically generated">
            <a:extLst>
              <a:ext uri="{FF2B5EF4-FFF2-40B4-BE49-F238E27FC236}">
                <a16:creationId xmlns:a16="http://schemas.microsoft.com/office/drawing/2014/main" id="{7EEF12E0-846B-4427-8E2C-B563C8B7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71" y="1603675"/>
            <a:ext cx="2267645" cy="2811464"/>
          </a:xfrm>
          <a:prstGeom prst="rect">
            <a:avLst/>
          </a:prstGeom>
        </p:spPr>
      </p:pic>
      <p:pic>
        <p:nvPicPr>
          <p:cNvPr id="28" name="Picture 8" descr="Agile methodology for software and app development">
            <a:extLst>
              <a:ext uri="{FF2B5EF4-FFF2-40B4-BE49-F238E27FC236}">
                <a16:creationId xmlns:a16="http://schemas.microsoft.com/office/drawing/2014/main" id="{85C68E32-9D89-40EB-9C68-53F0A542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341" y="4565367"/>
            <a:ext cx="3486306" cy="155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D6D8D8FA-87BD-48D1-B375-5A42456BF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482285"/>
              </p:ext>
            </p:extLst>
          </p:nvPr>
        </p:nvGraphicFramePr>
        <p:xfrm>
          <a:off x="885353" y="1198528"/>
          <a:ext cx="645597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973">
                  <a:extLst>
                    <a:ext uri="{9D8B030D-6E8A-4147-A177-3AD203B41FA5}">
                      <a16:colId xmlns:a16="http://schemas.microsoft.com/office/drawing/2014/main" val="733556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" sz="1600" b="0" i="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Enfoque iterativo </a:t>
                      </a:r>
                      <a:r>
                        <a:rPr lang="es-ES" sz="1600" b="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 el desarrollo de software (aún se alinea con el </a:t>
                      </a:r>
                      <a:r>
                        <a:rPr lang="es-ES" sz="1600" b="0" i="0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SDLC</a:t>
                      </a:r>
                      <a:r>
                        <a:rPr lang="es-ES" sz="1600" b="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). Cada fase es breve.</a:t>
                      </a:r>
                      <a:endParaRPr lang="en-NL" sz="1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700868"/>
                  </a:ext>
                </a:extLst>
              </a:tr>
            </a:tbl>
          </a:graphicData>
        </a:graphic>
      </p:graphicFrame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56E86ACC-7C2E-4B7C-BBEB-BE8764898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5877"/>
              </p:ext>
            </p:extLst>
          </p:nvPr>
        </p:nvGraphicFramePr>
        <p:xfrm>
          <a:off x="885353" y="1878381"/>
          <a:ext cx="645597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973">
                  <a:extLst>
                    <a:ext uri="{9D8B030D-6E8A-4147-A177-3AD203B41FA5}">
                      <a16:colId xmlns:a16="http://schemas.microsoft.com/office/drawing/2014/main" val="3251320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" sz="1600" b="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 probablemente la </a:t>
                      </a:r>
                      <a:r>
                        <a:rPr lang="es-ES" sz="1600" b="0" i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metodología más popular</a:t>
                      </a:r>
                      <a:r>
                        <a:rPr lang="es-ES" sz="1600" b="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utilizada en el desarrollo de software </a:t>
                      </a:r>
                      <a:r>
                        <a:rPr lang="es-ES" sz="1600" b="0" i="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moderno</a:t>
                      </a:r>
                      <a:r>
                        <a:rPr lang="es-ES" sz="1600" b="0" i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NL" sz="1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220437"/>
                  </a:ext>
                </a:extLst>
              </a:tr>
            </a:tbl>
          </a:graphicData>
        </a:graphic>
      </p:graphicFrame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835BA7D-8C7E-4262-9A22-5B6D119F5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866693"/>
              </p:ext>
            </p:extLst>
          </p:nvPr>
        </p:nvGraphicFramePr>
        <p:xfrm>
          <a:off x="886706" y="2561333"/>
          <a:ext cx="645597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973">
                  <a:extLst>
                    <a:ext uri="{9D8B030D-6E8A-4147-A177-3AD203B41FA5}">
                      <a16:colId xmlns:a16="http://schemas.microsoft.com/office/drawing/2014/main" val="2550959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 equipos trabajan en ciclos, o </a:t>
                      </a:r>
                      <a:r>
                        <a:rPr lang="es-ES" sz="1600" i="1" dirty="0" err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sprints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que duran de 1 a 4 semanas. </a:t>
                      </a:r>
                      <a:endParaRPr lang="en-NL" sz="1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566259"/>
                  </a:ext>
                </a:extLst>
              </a:tr>
            </a:tbl>
          </a:graphicData>
        </a:graphic>
      </p:graphicFrame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5A53C48A-3289-4468-A30E-BAD7B46B7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50084"/>
              </p:ext>
            </p:extLst>
          </p:nvPr>
        </p:nvGraphicFramePr>
        <p:xfrm>
          <a:off x="885353" y="3235081"/>
          <a:ext cx="645597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973">
                  <a:extLst>
                    <a:ext uri="{9D8B030D-6E8A-4147-A177-3AD203B41FA5}">
                      <a16:colId xmlns:a16="http://schemas.microsoft.com/office/drawing/2014/main" val="468843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 pruebas unitarias (</a:t>
                      </a:r>
                      <a:r>
                        <a:rPr lang="es-ES" sz="1600" i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</a:t>
                      </a:r>
                      <a:r>
                        <a:rPr lang="es-ES" sz="1600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600" i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es-ES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ocurren en cada sprint para reducir el riesgo de falla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233063"/>
                  </a:ext>
                </a:extLst>
              </a:tr>
            </a:tbl>
          </a:graphicData>
        </a:graphic>
      </p:graphicFrame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1913CD1F-B227-4866-A08F-4DC85A55C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009049"/>
              </p:ext>
            </p:extLst>
          </p:nvPr>
        </p:nvGraphicFramePr>
        <p:xfrm>
          <a:off x="885353" y="3893789"/>
          <a:ext cx="6455973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5973">
                  <a:extLst>
                    <a:ext uri="{9D8B030D-6E8A-4147-A177-3AD203B41FA5}">
                      <a16:colId xmlns:a16="http://schemas.microsoft.com/office/drawing/2014/main" val="1249288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 final de cada sprint, se publica una parte del código de trabajo en una reunión llamada “</a:t>
                      </a:r>
                      <a:r>
                        <a:rPr lang="es-ES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demostración de sprint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” donde las partes interesadas pueden </a:t>
                      </a:r>
                      <a:r>
                        <a:rPr lang="es-ES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 la nueva funcionalidad 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 </a:t>
                      </a:r>
                      <a:r>
                        <a:rPr lang="es-ES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600" dirty="0" err="1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feedback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35747"/>
                  </a:ext>
                </a:extLst>
              </a:tr>
            </a:tbl>
          </a:graphicData>
        </a:graphic>
      </p:graphicFrame>
      <p:graphicFrame>
        <p:nvGraphicFramePr>
          <p:cNvPr id="36" name="Table 36">
            <a:extLst>
              <a:ext uri="{FF2B5EF4-FFF2-40B4-BE49-F238E27FC236}">
                <a16:creationId xmlns:a16="http://schemas.microsoft.com/office/drawing/2014/main" id="{80390001-0D0E-450D-9DFD-1D0CF46CA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38505"/>
              </p:ext>
            </p:extLst>
          </p:nvPr>
        </p:nvGraphicFramePr>
        <p:xfrm>
          <a:off x="885353" y="5049202"/>
          <a:ext cx="6464700" cy="106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4700">
                  <a:extLst>
                    <a:ext uri="{9D8B030D-6E8A-4147-A177-3AD203B41FA5}">
                      <a16:colId xmlns:a16="http://schemas.microsoft.com/office/drawing/2014/main" val="206623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centra en </a:t>
                      </a:r>
                      <a:r>
                        <a:rPr lang="es-ES" sz="1600" dirty="0">
                          <a:solidFill>
                            <a:schemeClr val="accent4">
                              <a:lumMod val="40000"/>
                              <a:lumOff val="6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ráfagas de desarrollo rápidas y breves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vs.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sz="1600" strike="sng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métodos tradicionales, como </a:t>
                      </a:r>
                      <a:r>
                        <a:rPr lang="es-ES" sz="1600" i="1" strike="sngStrike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Waterfall</a:t>
                      </a:r>
                      <a:r>
                        <a:rPr lang="es-ES" sz="1600" strike="sng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</a:t>
                      </a:r>
                      <a:r>
                        <a:rPr lang="es-ES" sz="1600" i="1" strike="sng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V-</a:t>
                      </a:r>
                      <a:r>
                        <a:rPr lang="es-ES" sz="1600" i="1" strike="sngStrike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r>
                        <a:rPr lang="es-ES" sz="1600" strike="sngStrike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los cuales se centran en todo el producto antes de solicitar los comentarios de los clientes</a:t>
                      </a:r>
                      <a:r>
                        <a:rPr lang="es-E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NL" sz="16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8808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C7BC64F4-6C99-420A-957A-2E8FFC6F48BB}"/>
              </a:ext>
            </a:extLst>
          </p:cNvPr>
          <p:cNvSpPr txBox="1"/>
          <p:nvPr/>
        </p:nvSpPr>
        <p:spPr>
          <a:xfrm>
            <a:off x="7357433" y="1160051"/>
            <a:ext cx="434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¡ÁGIL: no significa rápido, </a:t>
            </a:r>
            <a:r>
              <a:rPr lang="es-ES_tradnl" sz="1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iteraciones son cortas</a:t>
            </a:r>
            <a:r>
              <a:rPr lang="es-ES_tradnl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NL" sz="1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91F8FA-4A3B-5531-C320-650D29320451}"/>
              </a:ext>
            </a:extLst>
          </p:cNvPr>
          <p:cNvSpPr txBox="1"/>
          <p:nvPr/>
        </p:nvSpPr>
        <p:spPr>
          <a:xfrm>
            <a:off x="1052949" y="893699"/>
            <a:ext cx="197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Método Ágil</a:t>
            </a:r>
          </a:p>
        </p:txBody>
      </p:sp>
    </p:spTree>
    <p:extLst>
      <p:ext uri="{BB962C8B-B14F-4D97-AF65-F5344CB8AC3E}">
        <p14:creationId xmlns:p14="http://schemas.microsoft.com/office/powerpoint/2010/main" val="1580886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9F0A6D-2F0B-4A19-9962-56843D200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259" y="972785"/>
            <a:ext cx="5316279" cy="21520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/>
              <a:t>Proceso de Desarrollo. </a:t>
            </a:r>
            <a:r>
              <a:rPr lang="es-ES_tradnl" sz="3400" dirty="0"/>
              <a:t>Metodología de Desarrollo (5/5)</a:t>
            </a:r>
          </a:p>
        </p:txBody>
      </p:sp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C86EE58B-F2BB-414B-8439-51B3625B7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213150"/>
              </p:ext>
            </p:extLst>
          </p:nvPr>
        </p:nvGraphicFramePr>
        <p:xfrm>
          <a:off x="1596624" y="1615190"/>
          <a:ext cx="2772609" cy="866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2609">
                  <a:extLst>
                    <a:ext uri="{9D8B030D-6E8A-4147-A177-3AD203B41FA5}">
                      <a16:colId xmlns:a16="http://schemas.microsoft.com/office/drawing/2014/main" val="2644779572"/>
                    </a:ext>
                  </a:extLst>
                </a:gridCol>
              </a:tblGrid>
              <a:tr h="8668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¿Cuál utilizar?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4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¿Cuál es mejor? </a:t>
                      </a:r>
                      <a:endParaRPr lang="en-NL" sz="2400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802" marR="74802" marT="37401" marB="3740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11393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C3F212D-9A32-4174-A14A-C7E33194C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25076"/>
              </p:ext>
            </p:extLst>
          </p:nvPr>
        </p:nvGraphicFramePr>
        <p:xfrm>
          <a:off x="801460" y="3145554"/>
          <a:ext cx="10589079" cy="3578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9079">
                  <a:extLst>
                    <a:ext uri="{9D8B030D-6E8A-4147-A177-3AD203B41FA5}">
                      <a16:colId xmlns:a16="http://schemas.microsoft.com/office/drawing/2014/main" val="3152340742"/>
                    </a:ext>
                  </a:extLst>
                </a:gridCol>
              </a:tblGrid>
              <a:tr h="35285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 del tipo de producto de software a construir.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_tradnl" sz="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9" marR="86209" marT="43104" marB="43104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68344"/>
                  </a:ext>
                </a:extLst>
              </a:tr>
              <a:tr h="649988">
                <a:tc>
                  <a:txBody>
                    <a:bodyPr/>
                    <a:lstStyle/>
                    <a:p>
                      <a:pPr marL="285750" indent="-285750" algn="just"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5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el producto tiene un objetivo muy específico, requerimientos bien definidos y muy poca tendencia al cambio, en donde la gestión se pueda predecir, entonces, es podemos usar </a:t>
                      </a:r>
                      <a:r>
                        <a:rPr lang="es-ES_tradnl" sz="1500" b="0" i="1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Waterfall</a:t>
                      </a:r>
                      <a:r>
                        <a:rPr lang="es-ES_tradnl" sz="15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 algn="just"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endParaRPr lang="es-ES_tradnl" sz="2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9" marR="86209" marT="43104" marB="43104"/>
                </a:tc>
                <a:extLst>
                  <a:ext uri="{0D108BD9-81ED-4DB2-BD59-A6C34878D82A}">
                    <a16:rowId xmlns:a16="http://schemas.microsoft.com/office/drawing/2014/main" val="3558796064"/>
                  </a:ext>
                </a:extLst>
              </a:tr>
              <a:tr h="649988"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_tradnl" sz="15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 el producto tiene alta incertidumbre, en donde constantemente se están realizando prototipos y se necesita entrega continua de valor, lo mejor es usar metodologías ágiles de desarrollo.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_tradnl" sz="2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9" marR="86209" marT="43104" marB="43104"/>
                </a:tc>
                <a:extLst>
                  <a:ext uri="{0D108BD9-81ED-4DB2-BD59-A6C34878D82A}">
                    <a16:rowId xmlns:a16="http://schemas.microsoft.com/office/drawing/2014/main" val="3226322433"/>
                  </a:ext>
                </a:extLst>
              </a:tr>
              <a:tr h="574724"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s-ES_tradnl" sz="1500" b="0" u="sng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Ejemplo de uso metodología </a:t>
                      </a:r>
                      <a:r>
                        <a:rPr lang="es-ES_tradnl" sz="1500" b="1" u="sng" noProof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Ágil</a:t>
                      </a:r>
                      <a:r>
                        <a:rPr lang="es-ES_tradnl" sz="1500" b="0" u="none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s-ES_tradnl" sz="15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 </a:t>
                      </a:r>
                      <a:r>
                        <a:rPr lang="es-ES_tradnl" sz="1500" b="0" noProof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emprendimientos</a:t>
                      </a:r>
                      <a:r>
                        <a:rPr lang="es-ES_tradnl" sz="1500" b="0" noProof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; p</a:t>
                      </a:r>
                      <a:r>
                        <a:rPr lang="es-ES_tradnl" sz="1500" b="0" i="0" kern="1200" noProof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royectos con </a:t>
                      </a:r>
                      <a:r>
                        <a:rPr lang="es-ES_tradnl" sz="1500" b="0" i="0" kern="1200" noProof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requisitos cambiantes</a:t>
                      </a:r>
                      <a:r>
                        <a:rPr lang="es-ES_tradnl" sz="1500" b="0" i="0" kern="1200" noProof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; desarrollo de software en </a:t>
                      </a:r>
                      <a:r>
                        <a:rPr lang="es-ES_tradnl" sz="1500" b="0" i="0" kern="1200" noProof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ciclos cortos </a:t>
                      </a:r>
                      <a:r>
                        <a:rPr lang="es-ES_tradnl" sz="1500" b="0" i="0" kern="1200" noProof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(e.j., Proyecto de ELO329); equipos colaborativos y autoorganizados; proyectos con </a:t>
                      </a:r>
                      <a:r>
                        <a:rPr lang="es-ES_tradnl" sz="1500" b="0" i="0" kern="1200" noProof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alta incertidumbre</a:t>
                      </a:r>
                      <a:r>
                        <a:rPr lang="es-ES_tradnl" sz="1500" b="0" i="0" kern="1200" noProof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lang="es-ES_tradnl" sz="2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9" marR="86209" marT="43104" marB="43104"/>
                </a:tc>
                <a:extLst>
                  <a:ext uri="{0D108BD9-81ED-4DB2-BD59-A6C34878D82A}">
                    <a16:rowId xmlns:a16="http://schemas.microsoft.com/office/drawing/2014/main" val="201188236"/>
                  </a:ext>
                </a:extLst>
              </a:tr>
              <a:tr h="545988"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s-ES_tradnl" sz="1500" b="0" i="0" u="sng" kern="1200" noProof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Ejemplo de uso metodología </a:t>
                      </a:r>
                      <a:r>
                        <a:rPr lang="es-ES_tradnl" sz="1500" b="1" i="0" u="sng" kern="1200" noProof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Iterativa</a:t>
                      </a:r>
                      <a:r>
                        <a:rPr lang="es-ES_tradnl" sz="1500" b="0" i="0" u="sng" kern="1200" noProof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r>
                        <a:rPr lang="es-ES_tradnl" sz="1500" b="0" i="0" u="none" kern="1200" noProof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1500" b="0" i="0" kern="1200" noProof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ciclos de desarrollo cortos </a:t>
                      </a:r>
                      <a:r>
                        <a:rPr lang="es-ES_tradnl" sz="1500" b="0" i="0" kern="1200" noProof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 </a:t>
                      </a:r>
                      <a:r>
                        <a:rPr lang="es-ES_tradnl" sz="1500" b="0" i="0" kern="1200" noProof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entregas incrementales</a:t>
                      </a:r>
                      <a:r>
                        <a:rPr lang="es-ES_tradnl" sz="1500" b="0" i="0" kern="1200" noProof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; desarrollo de proyectos complejos o de gran escala.</a:t>
                      </a:r>
                      <a:endParaRPr lang="es-ES_tradnl" sz="2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9" marR="86209" marT="43104" marB="43104"/>
                </a:tc>
                <a:extLst>
                  <a:ext uri="{0D108BD9-81ED-4DB2-BD59-A6C34878D82A}">
                    <a16:rowId xmlns:a16="http://schemas.microsoft.com/office/drawing/2014/main" val="3404935866"/>
                  </a:ext>
                </a:extLst>
              </a:tr>
              <a:tr h="804614"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s-ES_tradnl" sz="1500" b="0" u="sng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Ejemplo de uso metodologías </a:t>
                      </a:r>
                      <a:r>
                        <a:rPr lang="es-ES_tradnl" sz="1500" b="1" u="sng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Cascada</a:t>
                      </a:r>
                      <a:r>
                        <a:rPr lang="es-ES_tradnl" sz="1500" b="0" u="none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s-ES_tradnl" sz="1500" b="0" i="0" u="none" kern="1200" noProof="0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requisitos </a:t>
                      </a:r>
                      <a:r>
                        <a:rPr lang="es-ES_tradnl" sz="1500" b="0" i="0" kern="1200" noProof="0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bien definidos</a:t>
                      </a:r>
                      <a:r>
                        <a:rPr lang="es-ES_tradnl" sz="1500" b="0" i="0" kern="1200" noProof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proyectos con </a:t>
                      </a:r>
                      <a:r>
                        <a:rPr lang="es-ES_tradnl" sz="1500" b="0" i="0" kern="1200" noProof="0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restricciones de tiempo y presupuesto </a:t>
                      </a:r>
                      <a:r>
                        <a:rPr lang="es-ES_tradnl" sz="1500" b="0" i="0" kern="1200" noProof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estrictas; </a:t>
                      </a:r>
                      <a:r>
                        <a:rPr lang="es-ES_tradnl" sz="1500" b="0" i="0" kern="1200" noProof="0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documentación y trazabilidad exhaustivas</a:t>
                      </a:r>
                      <a:r>
                        <a:rPr lang="es-ES_tradnl" sz="1500" b="0" i="0" kern="1200" noProof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; </a:t>
                      </a:r>
                      <a:r>
                        <a:rPr lang="es-ES_tradnl" sz="1500" b="0" i="0" kern="1200" noProof="0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entornos regulados </a:t>
                      </a:r>
                      <a:r>
                        <a:rPr lang="es-ES_tradnl" sz="1500" b="0" i="0" kern="1200" noProof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 con </a:t>
                      </a:r>
                      <a:r>
                        <a:rPr lang="es-ES_tradnl" sz="1500" b="0" i="0" kern="1200" noProof="0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requisitos legales </a:t>
                      </a:r>
                      <a:r>
                        <a:rPr lang="es-ES_tradnl" sz="1500" b="0" i="0" kern="1200" noProof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específicos; no hay ciclos, cada paso debe ser seguro (</a:t>
                      </a:r>
                      <a:r>
                        <a:rPr lang="es-ES_tradnl" sz="1500" b="0" i="0" kern="1200" noProof="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e.j</a:t>
                      </a:r>
                      <a:r>
                        <a:rPr lang="es-ES_tradnl" sz="1500" b="0" i="0" kern="1200" noProof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., viaje a la Luna).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endParaRPr lang="es-ES_tradnl" sz="200" b="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209" marR="86209" marT="43104" marB="43104"/>
                </a:tc>
                <a:extLst>
                  <a:ext uri="{0D108BD9-81ED-4DB2-BD59-A6C34878D82A}">
                    <a16:rowId xmlns:a16="http://schemas.microsoft.com/office/drawing/2014/main" val="119259670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24</a:t>
            </a:fld>
            <a:endParaRPr lang="es-ES_tradn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FD1B76F-4611-40CF-809D-C5BDAA06D37A}"/>
              </a:ext>
            </a:extLst>
          </p:cNvPr>
          <p:cNvSpPr/>
          <p:nvPr/>
        </p:nvSpPr>
        <p:spPr>
          <a:xfrm>
            <a:off x="2692133" y="2613957"/>
            <a:ext cx="574158" cy="510920"/>
          </a:xfrm>
          <a:prstGeom prst="down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21578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400" dirty="0"/>
              <a:t>Desarrollo Iterativo Incremental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25</a:t>
            </a:fld>
            <a:endParaRPr lang="es-ES_tradnl" dirty="0"/>
          </a:p>
        </p:txBody>
      </p:sp>
      <p:graphicFrame>
        <p:nvGraphicFramePr>
          <p:cNvPr id="8" name="Table 22">
            <a:extLst>
              <a:ext uri="{FF2B5EF4-FFF2-40B4-BE49-F238E27FC236}">
                <a16:creationId xmlns:a16="http://schemas.microsoft.com/office/drawing/2014/main" id="{9628F5A1-1AAE-41D5-9100-786B38F3D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858961"/>
              </p:ext>
            </p:extLst>
          </p:nvPr>
        </p:nvGraphicFramePr>
        <p:xfrm>
          <a:off x="546096" y="6378174"/>
          <a:ext cx="8493402" cy="3962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493402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5,6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Fuentes: An iterative approach in development of the student information system: Lessons learned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https://doi.org/10.1109/ICAT.2009.5348414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A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customisable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and responsive design online booking system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http://dx.doi.org/10.5121/ijcsit.2017.9506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NL" sz="1000" b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D7301A-4E1F-4A50-B737-2482DD123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339" y="3858623"/>
            <a:ext cx="5997332" cy="2459061"/>
          </a:xfrm>
          <a:prstGeom prst="rect">
            <a:avLst/>
          </a:prstGeom>
        </p:spPr>
      </p:pic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E368364C-CFCA-47FB-B56A-787A79801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759794"/>
              </p:ext>
            </p:extLst>
          </p:nvPr>
        </p:nvGraphicFramePr>
        <p:xfrm>
          <a:off x="717659" y="1150552"/>
          <a:ext cx="8181791" cy="234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1791">
                  <a:extLst>
                    <a:ext uri="{9D8B030D-6E8A-4147-A177-3AD203B41FA5}">
                      <a16:colId xmlns:a16="http://schemas.microsoft.com/office/drawing/2014/main" val="1459327077"/>
                    </a:ext>
                  </a:extLst>
                </a:gridCol>
              </a:tblGrid>
              <a:tr h="41629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 idea es la base de varios métodos de desarrollo de software.</a:t>
                      </a:r>
                      <a:endParaRPr lang="en-NL" sz="16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79357"/>
                  </a:ext>
                </a:extLst>
              </a:tr>
              <a:tr h="891416"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idea es desarrollar el sistema siguiendo etapas incrementales caracterizadas por generación de sucesivas versiones que van abarcando requerimientos hasta completar el sistema.</a:t>
                      </a:r>
                      <a:endParaRPr lang="en-NL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474610"/>
                  </a:ext>
                </a:extLst>
              </a:tr>
              <a:tr h="41629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Iterativo:</a:t>
                      </a:r>
                      <a:r>
                        <a:rPr lang="es-ES_tradn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cada vez </a:t>
                      </a:r>
                      <a:r>
                        <a:rPr lang="es-ES_tradnl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re-visitamos</a:t>
                      </a:r>
                      <a:r>
                        <a:rPr lang="es-ES_tradn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las etapas del modelo en  cascada.</a:t>
                      </a:r>
                      <a:endParaRPr lang="en-NL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877648"/>
                  </a:ext>
                </a:extLst>
              </a:tr>
              <a:tr h="62399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Incremental: </a:t>
                      </a:r>
                      <a:r>
                        <a:rPr lang="es-ES_tradn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 frecuencia integramos los avances para  generar una </a:t>
                      </a:r>
                      <a:r>
                        <a:rPr lang="es-ES_tradnl" sz="16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versión con sentido para el cliente</a:t>
                      </a:r>
                      <a:r>
                        <a:rPr lang="es-ES_tradnl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NL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59988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87705EC2-C645-4588-9531-00675A4ACE3C}"/>
              </a:ext>
            </a:extLst>
          </p:cNvPr>
          <p:cNvGrpSpPr/>
          <p:nvPr/>
        </p:nvGrpSpPr>
        <p:grpSpPr>
          <a:xfrm>
            <a:off x="9182887" y="1152458"/>
            <a:ext cx="1598625" cy="5165226"/>
            <a:chOff x="9664995" y="1173167"/>
            <a:chExt cx="1598625" cy="516522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310473-8AB5-468A-8DFD-1FB8311ED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36418" y="4670881"/>
              <a:ext cx="1127201" cy="166751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B42488A-BFCF-4E49-A746-83E0FBE5A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36418" y="1173167"/>
              <a:ext cx="1127202" cy="16490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E9F94E-C62E-4987-AA64-AF1D79DC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36417" y="2919223"/>
              <a:ext cx="1127202" cy="1649095"/>
            </a:xfrm>
            <a:prstGeom prst="rect">
              <a:avLst/>
            </a:prstGeom>
          </p:spPr>
        </p:pic>
        <p:sp>
          <p:nvSpPr>
            <p:cNvPr id="31" name="Arrow: Curved Right 30">
              <a:extLst>
                <a:ext uri="{FF2B5EF4-FFF2-40B4-BE49-F238E27FC236}">
                  <a16:creationId xmlns:a16="http://schemas.microsoft.com/office/drawing/2014/main" id="{80E519C3-E626-41C8-83FA-55969E654AA0}"/>
                </a:ext>
              </a:extLst>
            </p:cNvPr>
            <p:cNvSpPr/>
            <p:nvPr/>
          </p:nvSpPr>
          <p:spPr>
            <a:xfrm>
              <a:off x="9664995" y="2381693"/>
              <a:ext cx="340242" cy="86684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32" name="Arrow: Curved Right 31">
              <a:extLst>
                <a:ext uri="{FF2B5EF4-FFF2-40B4-BE49-F238E27FC236}">
                  <a16:creationId xmlns:a16="http://schemas.microsoft.com/office/drawing/2014/main" id="{B423B720-B077-4F75-A0AB-F4E00B9C33EC}"/>
                </a:ext>
              </a:extLst>
            </p:cNvPr>
            <p:cNvSpPr/>
            <p:nvPr/>
          </p:nvSpPr>
          <p:spPr>
            <a:xfrm>
              <a:off x="9730585" y="4169725"/>
              <a:ext cx="340242" cy="86684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35" name="Trapezoid 34">
            <a:extLst>
              <a:ext uri="{FF2B5EF4-FFF2-40B4-BE49-F238E27FC236}">
                <a16:creationId xmlns:a16="http://schemas.microsoft.com/office/drawing/2014/main" id="{572354C2-7B1A-4FF6-B7F7-6382EAAD14AC}"/>
              </a:ext>
            </a:extLst>
          </p:cNvPr>
          <p:cNvSpPr/>
          <p:nvPr/>
        </p:nvSpPr>
        <p:spPr>
          <a:xfrm rot="16200000">
            <a:off x="7097384" y="4130449"/>
            <a:ext cx="2250212" cy="1353922"/>
          </a:xfrm>
          <a:prstGeom prst="trapezoid">
            <a:avLst>
              <a:gd name="adj" fmla="val 561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1812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400" dirty="0"/>
              <a:t>Roles en Proyectos de Ingeniería de Software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8BC3EE-49FE-4C7A-B1E1-F6DED849BF3E}"/>
              </a:ext>
            </a:extLst>
          </p:cNvPr>
          <p:cNvSpPr/>
          <p:nvPr/>
        </p:nvSpPr>
        <p:spPr>
          <a:xfrm>
            <a:off x="1589437" y="1339852"/>
            <a:ext cx="2019303" cy="2667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Project manager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95E4407-5779-4542-9AB1-EE11C5522F00}"/>
              </a:ext>
            </a:extLst>
          </p:cNvPr>
          <p:cNvSpPr/>
          <p:nvPr/>
        </p:nvSpPr>
        <p:spPr>
          <a:xfrm>
            <a:off x="1589436" y="1635127"/>
            <a:ext cx="2019303" cy="2667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Scrum master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5B44E4-FD34-49F8-BA69-BD8BCD26FA9E}"/>
              </a:ext>
            </a:extLst>
          </p:cNvPr>
          <p:cNvSpPr/>
          <p:nvPr/>
        </p:nvSpPr>
        <p:spPr>
          <a:xfrm>
            <a:off x="1589436" y="2016196"/>
            <a:ext cx="2019303" cy="2667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Stakeholder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A8C1CD7-C483-4162-8320-87E2B0331FF0}"/>
              </a:ext>
            </a:extLst>
          </p:cNvPr>
          <p:cNvSpPr/>
          <p:nvPr/>
        </p:nvSpPr>
        <p:spPr>
          <a:xfrm>
            <a:off x="1589436" y="2378145"/>
            <a:ext cx="2019303" cy="2667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3E038C6-8B15-4B4D-8A37-9CF610B62540}"/>
              </a:ext>
            </a:extLst>
          </p:cNvPr>
          <p:cNvSpPr/>
          <p:nvPr/>
        </p:nvSpPr>
        <p:spPr>
          <a:xfrm>
            <a:off x="1589435" y="2673420"/>
            <a:ext cx="2019303" cy="2667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Software architect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955A760-7DB8-4D5E-BE27-CDD61A7A30FC}"/>
              </a:ext>
            </a:extLst>
          </p:cNvPr>
          <p:cNvSpPr/>
          <p:nvPr/>
        </p:nvSpPr>
        <p:spPr>
          <a:xfrm>
            <a:off x="1589438" y="3035439"/>
            <a:ext cx="2019303" cy="266700"/>
          </a:xfrm>
          <a:prstGeom prst="roundRect">
            <a:avLst/>
          </a:prstGeom>
          <a:solidFill>
            <a:schemeClr val="bg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UX Designer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EE2031E-F89B-41DA-B699-FFE8E05F2E57}"/>
              </a:ext>
            </a:extLst>
          </p:cNvPr>
          <p:cNvSpPr/>
          <p:nvPr/>
        </p:nvSpPr>
        <p:spPr>
          <a:xfrm>
            <a:off x="1589435" y="3406983"/>
            <a:ext cx="2019303" cy="266700"/>
          </a:xfrm>
          <a:prstGeom prst="round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19E3A7C-1F36-49FC-A108-7D6A1D5DFD29}"/>
              </a:ext>
            </a:extLst>
          </p:cNvPr>
          <p:cNvSpPr/>
          <p:nvPr/>
        </p:nvSpPr>
        <p:spPr>
          <a:xfrm>
            <a:off x="1589440" y="3778457"/>
            <a:ext cx="2019303" cy="2667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Tester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75DE19F-F17D-4ED3-A3CB-51AC60E7AE2F}"/>
              </a:ext>
            </a:extLst>
          </p:cNvPr>
          <p:cNvSpPr/>
          <p:nvPr/>
        </p:nvSpPr>
        <p:spPr>
          <a:xfrm>
            <a:off x="1589439" y="4073732"/>
            <a:ext cx="2019303" cy="2667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QA engineer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0BADBEA-86CB-43CF-A6D0-5C8D4ED265F6}"/>
              </a:ext>
            </a:extLst>
          </p:cNvPr>
          <p:cNvSpPr/>
          <p:nvPr/>
        </p:nvSpPr>
        <p:spPr>
          <a:xfrm>
            <a:off x="1589435" y="4445206"/>
            <a:ext cx="2019303" cy="2667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Product manager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86AAAD5-F590-474C-8EE1-158F7DFF3EB4}"/>
              </a:ext>
            </a:extLst>
          </p:cNvPr>
          <p:cNvSpPr/>
          <p:nvPr/>
        </p:nvSpPr>
        <p:spPr>
          <a:xfrm>
            <a:off x="1589434" y="4740481"/>
            <a:ext cx="2019303" cy="2667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Product owner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7616210-5188-4E96-B49E-EF2A3AE63A59}"/>
              </a:ext>
            </a:extLst>
          </p:cNvPr>
          <p:cNvSpPr/>
          <p:nvPr/>
        </p:nvSpPr>
        <p:spPr>
          <a:xfrm>
            <a:off x="1589434" y="5110238"/>
            <a:ext cx="2019303" cy="2667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Technical writer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D249089-5EA3-40B4-98F8-436635E09BEC}"/>
              </a:ext>
            </a:extLst>
          </p:cNvPr>
          <p:cNvSpPr/>
          <p:nvPr/>
        </p:nvSpPr>
        <p:spPr>
          <a:xfrm>
            <a:off x="1589433" y="5405513"/>
            <a:ext cx="2019304" cy="2667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Information developer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EE622D3-BBEA-4265-B63B-05622D46BA0A}"/>
              </a:ext>
            </a:extLst>
          </p:cNvPr>
          <p:cNvSpPr/>
          <p:nvPr/>
        </p:nvSpPr>
        <p:spPr>
          <a:xfrm rot="16200000">
            <a:off x="-328825" y="3678307"/>
            <a:ext cx="2019303" cy="266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12DD238-3B70-48BF-A7B2-77CE109D1B1F}"/>
              </a:ext>
            </a:extLst>
          </p:cNvPr>
          <p:cNvSpPr/>
          <p:nvPr/>
        </p:nvSpPr>
        <p:spPr>
          <a:xfrm>
            <a:off x="978589" y="1225688"/>
            <a:ext cx="438150" cy="517193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82724FC-3E75-40A6-A429-67C90C3EA6F7}"/>
              </a:ext>
            </a:extLst>
          </p:cNvPr>
          <p:cNvSpPr/>
          <p:nvPr/>
        </p:nvSpPr>
        <p:spPr>
          <a:xfrm>
            <a:off x="4056402" y="1339852"/>
            <a:ext cx="7648585" cy="266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Planificación, programación y presupuestación; asignar personal y recursos; ejecutar el plan de software.</a:t>
            </a:r>
            <a:endParaRPr lang="en-N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86F7923-FF37-4E2B-919B-E130252AE80E}"/>
              </a:ext>
            </a:extLst>
          </p:cNvPr>
          <p:cNvSpPr/>
          <p:nvPr/>
        </p:nvSpPr>
        <p:spPr>
          <a:xfrm>
            <a:off x="4056401" y="1635127"/>
            <a:ext cx="7648585" cy="2667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>
                <a:latin typeface="Arial" panose="020B0604020202020204" pitchFamily="34" charset="0"/>
                <a:cs typeface="Arial" panose="020B0604020202020204" pitchFamily="34" charset="0"/>
              </a:rPr>
              <a:t>Asegurar el equipo; éxito individual; priorizar a las personas y la comunicación sobre el proceso.</a:t>
            </a:r>
            <a:endParaRPr lang="en-N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624FC0E-FDD7-4332-8A2F-F47B426E7BAD}"/>
              </a:ext>
            </a:extLst>
          </p:cNvPr>
          <p:cNvSpPr/>
          <p:nvPr/>
        </p:nvSpPr>
        <p:spPr>
          <a:xfrm>
            <a:off x="4056401" y="2016196"/>
            <a:ext cx="7648585" cy="2667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Clientes; administradores del sistema; </a:t>
            </a:r>
            <a:r>
              <a:rPr lang="es-ES_tradnl" sz="1400" dirty="0" err="1">
                <a:latin typeface="Arial" panose="020B0604020202020204" pitchFamily="34" charset="0"/>
                <a:cs typeface="Arial" panose="020B0604020202020204" pitchFamily="34" charset="0"/>
              </a:rPr>
              <a:t>decision-maker</a:t>
            </a:r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; define requerimientos; </a:t>
            </a:r>
            <a:r>
              <a:rPr lang="es-ES_tradnl" sz="1400" dirty="0" err="1"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118679D-5D02-40B6-91F1-88E61AFA37E6}"/>
              </a:ext>
            </a:extLst>
          </p:cNvPr>
          <p:cNvSpPr/>
          <p:nvPr/>
        </p:nvSpPr>
        <p:spPr>
          <a:xfrm>
            <a:off x="4056400" y="2385953"/>
            <a:ext cx="7648585" cy="554167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Diseña y describe la arquitectura de un proyecto; aspectos técnicos; soporte técnico etapas SDLC; comunica esa arquitectura a los miembros del equipo.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BA7FC96-AD2F-4257-8817-5A85FA2A685F}"/>
              </a:ext>
            </a:extLst>
          </p:cNvPr>
          <p:cNvSpPr/>
          <p:nvPr/>
        </p:nvSpPr>
        <p:spPr>
          <a:xfrm>
            <a:off x="4056403" y="3035439"/>
            <a:ext cx="7648585" cy="26670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Diseñador de UX (experiencia de usuario) interface; equilibra / software intuitivo y robusto</a:t>
            </a:r>
            <a:r>
              <a:rPr lang="es-ES_tradnl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B36241D-4C7C-40D3-B0F3-7514F7631F35}"/>
              </a:ext>
            </a:extLst>
          </p:cNvPr>
          <p:cNvSpPr/>
          <p:nvPr/>
        </p:nvSpPr>
        <p:spPr>
          <a:xfrm>
            <a:off x="4056400" y="3406983"/>
            <a:ext cx="7648585" cy="2667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Implementar la arquitectura establecida en el SDD; incorporar requisitos de software y UX.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8EE4EC70-0D30-4ADA-AE6D-ADB76B58DD61}"/>
              </a:ext>
            </a:extLst>
          </p:cNvPr>
          <p:cNvSpPr/>
          <p:nvPr/>
        </p:nvSpPr>
        <p:spPr>
          <a:xfrm>
            <a:off x="4056404" y="3757620"/>
            <a:ext cx="7648585" cy="58281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Garantizan la calidad del software y que cumpla con los requisitos del cliente; escriben y ejecutan casos de prueba para identificar errores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BUGs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; garantizar la fiabilidad para el cliente.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E47163E-C084-4BD1-9541-ED17159BE6A4}"/>
              </a:ext>
            </a:extLst>
          </p:cNvPr>
          <p:cNvSpPr/>
          <p:nvPr/>
        </p:nvSpPr>
        <p:spPr>
          <a:xfrm>
            <a:off x="4056399" y="4445206"/>
            <a:ext cx="7648585" cy="56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Comprensión de los requisitos del cliente y las necesidades del usuario final; lideran los esfuerzos de desarrollo; dirige y tiene la visión de cómo debería ser el producto.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6896E82-DF96-4355-8732-4706550B8FEE}"/>
              </a:ext>
            </a:extLst>
          </p:cNvPr>
          <p:cNvSpPr/>
          <p:nvPr/>
        </p:nvSpPr>
        <p:spPr>
          <a:xfrm>
            <a:off x="4056397" y="5148407"/>
            <a:ext cx="7648589" cy="52380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Escribe la documentación para el usuario final; escriben documentación sobre material técnico dirigido a una audiencia no técnica; escriban manuales de usuario, informes.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F32F1B35-82E2-46C1-9088-708C0BFF5CC2}"/>
              </a:ext>
            </a:extLst>
          </p:cNvPr>
          <p:cNvSpPr/>
          <p:nvPr/>
        </p:nvSpPr>
        <p:spPr>
          <a:xfrm>
            <a:off x="3721789" y="1313064"/>
            <a:ext cx="248898" cy="6078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EAF4E2F0-70BD-4674-B8C6-D2867F8E3FBB}"/>
              </a:ext>
            </a:extLst>
          </p:cNvPr>
          <p:cNvSpPr/>
          <p:nvPr/>
        </p:nvSpPr>
        <p:spPr>
          <a:xfrm>
            <a:off x="3721789" y="2360814"/>
            <a:ext cx="248898" cy="6078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55661F3D-DB87-4D45-8BCD-F2308E1FAF3A}"/>
              </a:ext>
            </a:extLst>
          </p:cNvPr>
          <p:cNvSpPr/>
          <p:nvPr/>
        </p:nvSpPr>
        <p:spPr>
          <a:xfrm>
            <a:off x="3721789" y="3751464"/>
            <a:ext cx="248898" cy="6078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FCA80699-4D69-4F3C-935B-86807B91003A}"/>
              </a:ext>
            </a:extLst>
          </p:cNvPr>
          <p:cNvSpPr/>
          <p:nvPr/>
        </p:nvSpPr>
        <p:spPr>
          <a:xfrm>
            <a:off x="3721789" y="4427739"/>
            <a:ext cx="248898" cy="6078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2" name="Left Brace 61">
            <a:extLst>
              <a:ext uri="{FF2B5EF4-FFF2-40B4-BE49-F238E27FC236}">
                <a16:creationId xmlns:a16="http://schemas.microsoft.com/office/drawing/2014/main" id="{8A4CCD5E-CAE9-473E-B4CB-A7650BD5B63D}"/>
              </a:ext>
            </a:extLst>
          </p:cNvPr>
          <p:cNvSpPr/>
          <p:nvPr/>
        </p:nvSpPr>
        <p:spPr>
          <a:xfrm>
            <a:off x="3721789" y="5104014"/>
            <a:ext cx="248898" cy="60781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7055" y="6450155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26</a:t>
            </a:fld>
            <a:endParaRPr lang="es-ES_tradnl" dirty="0"/>
          </a:p>
        </p:txBody>
      </p:sp>
      <p:sp>
        <p:nvSpPr>
          <p:cNvPr id="63" name="Left Brace 62">
            <a:extLst>
              <a:ext uri="{FF2B5EF4-FFF2-40B4-BE49-F238E27FC236}">
                <a16:creationId xmlns:a16="http://schemas.microsoft.com/office/drawing/2014/main" id="{57BE2237-9301-492A-A93B-95DCC7B93321}"/>
              </a:ext>
            </a:extLst>
          </p:cNvPr>
          <p:cNvSpPr/>
          <p:nvPr/>
        </p:nvSpPr>
        <p:spPr>
          <a:xfrm>
            <a:off x="3721789" y="3389514"/>
            <a:ext cx="248898" cy="2936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5E83BE10-6F9B-492F-AB82-3C3FFED9D82A}"/>
              </a:ext>
            </a:extLst>
          </p:cNvPr>
          <p:cNvSpPr/>
          <p:nvPr/>
        </p:nvSpPr>
        <p:spPr>
          <a:xfrm>
            <a:off x="3721789" y="3027564"/>
            <a:ext cx="248898" cy="2936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FA61E003-7A3F-46F3-B141-F8A16B28DAF7}"/>
              </a:ext>
            </a:extLst>
          </p:cNvPr>
          <p:cNvSpPr/>
          <p:nvPr/>
        </p:nvSpPr>
        <p:spPr>
          <a:xfrm>
            <a:off x="3721789" y="1998864"/>
            <a:ext cx="248898" cy="2936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77B8648-14BB-4892-867F-4C606E93D6B3}"/>
              </a:ext>
            </a:extLst>
          </p:cNvPr>
          <p:cNvSpPr/>
          <p:nvPr/>
        </p:nvSpPr>
        <p:spPr>
          <a:xfrm>
            <a:off x="1589434" y="5786513"/>
            <a:ext cx="2019303" cy="266700"/>
          </a:xfrm>
          <a:prstGeom prst="round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Site reliability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CD332A4-C460-4C9E-B9C1-2E48F39D38D1}"/>
              </a:ext>
            </a:extLst>
          </p:cNvPr>
          <p:cNvSpPr/>
          <p:nvPr/>
        </p:nvSpPr>
        <p:spPr>
          <a:xfrm>
            <a:off x="1589433" y="6081788"/>
            <a:ext cx="2019304" cy="266700"/>
          </a:xfrm>
          <a:prstGeom prst="roundRect">
            <a:avLst/>
          </a:prstGeom>
          <a:solidFill>
            <a:schemeClr val="bg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Ops engineer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C9A86E0-42A4-4A04-8C1B-04812ED0F296}"/>
              </a:ext>
            </a:extLst>
          </p:cNvPr>
          <p:cNvSpPr/>
          <p:nvPr/>
        </p:nvSpPr>
        <p:spPr>
          <a:xfrm>
            <a:off x="4056399" y="5786512"/>
            <a:ext cx="7648585" cy="561975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Seguimiento de los incidentes y facilitan las reuniones para discutirlos; automatizan sistemas, procedimientos y procesos; solucionan problemas.</a:t>
            </a:r>
            <a:endParaRPr lang="en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51498296-B78A-432E-BEF1-605C725666B6}"/>
              </a:ext>
            </a:extLst>
          </p:cNvPr>
          <p:cNvSpPr/>
          <p:nvPr/>
        </p:nvSpPr>
        <p:spPr>
          <a:xfrm>
            <a:off x="3721789" y="5780289"/>
            <a:ext cx="248898" cy="5681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aphicFrame>
        <p:nvGraphicFramePr>
          <p:cNvPr id="43" name="Table 22">
            <a:extLst>
              <a:ext uri="{FF2B5EF4-FFF2-40B4-BE49-F238E27FC236}">
                <a16:creationId xmlns:a16="http://schemas.microsoft.com/office/drawing/2014/main" id="{19575E76-CD74-450A-8A61-4202B6359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90728"/>
              </p:ext>
            </p:extLst>
          </p:nvPr>
        </p:nvGraphicFramePr>
        <p:xfrm>
          <a:off x="546096" y="6447846"/>
          <a:ext cx="8493402" cy="370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8493402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Ejemplo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Laboratorio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UX, USM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https://labux.inf.utfsm.cl/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NL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950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400" dirty="0"/>
              <a:t>Modelos Populares - Proceso de Desarrollo (SDLC)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7055" y="6450155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27</a:t>
            </a:fld>
            <a:endParaRPr lang="es-ES_tradnl" dirty="0"/>
          </a:p>
        </p:txBody>
      </p:sp>
      <p:pic>
        <p:nvPicPr>
          <p:cNvPr id="3" name="Picture 2" descr="A diagram of different types of sdlc model&#10;&#10;Description automatically generated with low confidence">
            <a:extLst>
              <a:ext uri="{FF2B5EF4-FFF2-40B4-BE49-F238E27FC236}">
                <a16:creationId xmlns:a16="http://schemas.microsoft.com/office/drawing/2014/main" id="{7300EE47-B803-428D-8B55-FE8C570FF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98" y="1159372"/>
            <a:ext cx="6532280" cy="3874933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193F5BF-9BC9-4FB8-8326-767E2536E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609354"/>
              </p:ext>
            </p:extLst>
          </p:nvPr>
        </p:nvGraphicFramePr>
        <p:xfrm>
          <a:off x="7751147" y="1557749"/>
          <a:ext cx="3422469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2469">
                  <a:extLst>
                    <a:ext uri="{9D8B030D-6E8A-4147-A177-3AD203B41FA5}">
                      <a16:colId xmlns:a16="http://schemas.microsoft.com/office/drawing/2014/main" val="308015661"/>
                    </a:ext>
                  </a:extLst>
                </a:gridCol>
              </a:tblGrid>
              <a:tr h="271598">
                <a:tc>
                  <a:txBody>
                    <a:bodyPr/>
                    <a:lstStyle/>
                    <a:p>
                      <a:r>
                        <a:rPr lang="es-ES_tradnl" sz="15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Tradicionales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64933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sz="15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Cascada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531766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sz="15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V-Model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371128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sz="15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Iterativa-Incremental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538677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sz="15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Espiral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63670"/>
                  </a:ext>
                </a:extLst>
              </a:tr>
              <a:tr h="271598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sz="15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RUP (</a:t>
                      </a:r>
                      <a:r>
                        <a:rPr lang="es-ES_tradnl" sz="15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Rational</a:t>
                      </a:r>
                      <a:r>
                        <a:rPr lang="es-ES_tradnl" sz="15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15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Unified</a:t>
                      </a:r>
                      <a:r>
                        <a:rPr lang="es-ES_tradnl" sz="15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15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</a:t>
                      </a:r>
                      <a:r>
                        <a:rPr lang="es-ES_tradnl" sz="15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466587"/>
                  </a:ext>
                </a:extLst>
              </a:tr>
            </a:tbl>
          </a:graphicData>
        </a:graphic>
      </p:graphicFrame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0B28F65-8D85-470E-833D-FAD659A0F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054319"/>
              </p:ext>
            </p:extLst>
          </p:nvPr>
        </p:nvGraphicFramePr>
        <p:xfrm>
          <a:off x="7751147" y="4451020"/>
          <a:ext cx="3422469" cy="1920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22469">
                  <a:extLst>
                    <a:ext uri="{9D8B030D-6E8A-4147-A177-3AD203B41FA5}">
                      <a16:colId xmlns:a16="http://schemas.microsoft.com/office/drawing/2014/main" val="4055595451"/>
                    </a:ext>
                  </a:extLst>
                </a:gridCol>
              </a:tblGrid>
              <a:tr h="226266">
                <a:tc>
                  <a:txBody>
                    <a:bodyPr/>
                    <a:lstStyle/>
                    <a:p>
                      <a:r>
                        <a:rPr lang="es-ES_tradnl" sz="15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Grupo Ágil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81991"/>
                  </a:ext>
                </a:extLst>
              </a:tr>
              <a:tr h="22626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sz="15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195517"/>
                  </a:ext>
                </a:extLst>
              </a:tr>
              <a:tr h="22626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sz="15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XP (Xtreme Programming)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731046"/>
                  </a:ext>
                </a:extLst>
              </a:tr>
              <a:tr h="22626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sz="15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Kanban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866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sz="15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42479"/>
                  </a:ext>
                </a:extLst>
              </a:tr>
              <a:tr h="22626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</a:t>
                      </a:r>
                      <a:endParaRPr lang="en-NL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944912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8CC84DCC-7053-47D9-BD37-DFB2CECD55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6832" y="3706659"/>
            <a:ext cx="4221655" cy="1156229"/>
          </a:xfrm>
          <a:prstGeom prst="rect">
            <a:avLst/>
          </a:prstGeom>
        </p:spPr>
      </p:pic>
      <p:pic>
        <p:nvPicPr>
          <p:cNvPr id="32" name="Picture 31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00D6E30D-CC1F-434F-82A1-B2CCE4979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147" y="825158"/>
            <a:ext cx="4371031" cy="1068329"/>
          </a:xfrm>
          <a:prstGeom prst="rect">
            <a:avLst/>
          </a:prstGeom>
        </p:spPr>
      </p:pic>
      <p:graphicFrame>
        <p:nvGraphicFramePr>
          <p:cNvPr id="67" name="Table 22">
            <a:extLst>
              <a:ext uri="{FF2B5EF4-FFF2-40B4-BE49-F238E27FC236}">
                <a16:creationId xmlns:a16="http://schemas.microsoft.com/office/drawing/2014/main" id="{D2F56F88-FF81-44C7-8982-8313CA83B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577125"/>
              </p:ext>
            </p:extLst>
          </p:nvPr>
        </p:nvGraphicFramePr>
        <p:xfrm>
          <a:off x="546096" y="6447846"/>
          <a:ext cx="10391870" cy="3962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391870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Fuente: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ScienceSoft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The outline of popular SDLC models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https://www.scnsoft.com/blog/software-development-models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000" b="1" kern="1200" baseline="300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Project Management Institute. Success Rates Rise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https://www.pmi.org/-/media/pmi/documents/public/pdf/learning/thought-leadership/pulse/pulse-of-the-profession-2017.pdf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graphicFrame>
        <p:nvGraphicFramePr>
          <p:cNvPr id="71" name="Table 16">
            <a:extLst>
              <a:ext uri="{FF2B5EF4-FFF2-40B4-BE49-F238E27FC236}">
                <a16:creationId xmlns:a16="http://schemas.microsoft.com/office/drawing/2014/main" id="{EC7E99D7-986E-4933-AA44-C4E36E0F0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257642"/>
              </p:ext>
            </p:extLst>
          </p:nvPr>
        </p:nvGraphicFramePr>
        <p:xfrm>
          <a:off x="1078354" y="5480812"/>
          <a:ext cx="5867922" cy="684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7922">
                  <a:extLst>
                    <a:ext uri="{9D8B030D-6E8A-4147-A177-3AD203B41FA5}">
                      <a16:colId xmlns:a16="http://schemas.microsoft.com/office/drawing/2014/main" val="2644779572"/>
                    </a:ext>
                  </a:extLst>
                </a:gridCol>
              </a:tblGrid>
              <a:tr h="6653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Hoy &gt; 70% empresas usan enfoque </a:t>
                      </a:r>
                      <a:r>
                        <a:rPr lang="es-ES" sz="2000" dirty="0">
                          <a:solidFill>
                            <a:srgbClr val="0432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Ágil</a:t>
                      </a:r>
                      <a:r>
                        <a:rPr lang="es-ES" sz="20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 sus proyectos de TI</a:t>
                      </a:r>
                      <a:endParaRPr lang="en-NL" sz="2000" b="0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4802" marR="74802" marT="37401" marB="37401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11393"/>
                  </a:ext>
                </a:extLst>
              </a:tr>
            </a:tbl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6A1A8475-4C6F-47CE-BA7E-F4307AB9FB8D}"/>
              </a:ext>
            </a:extLst>
          </p:cNvPr>
          <p:cNvSpPr txBox="1"/>
          <p:nvPr/>
        </p:nvSpPr>
        <p:spPr>
          <a:xfrm>
            <a:off x="4868091" y="5798223"/>
            <a:ext cx="3222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dirty="0">
                <a:solidFill>
                  <a:srgbClr val="0432FF"/>
                </a:solidFill>
              </a:rPr>
              <a:t>7</a:t>
            </a:r>
            <a:endParaRPr lang="en-NL" sz="1200" dirty="0">
              <a:solidFill>
                <a:srgbClr val="0432FF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A073DDC-F361-48D0-9F8A-A144C5B22700}"/>
              </a:ext>
            </a:extLst>
          </p:cNvPr>
          <p:cNvSpPr txBox="1"/>
          <p:nvPr/>
        </p:nvSpPr>
        <p:spPr>
          <a:xfrm>
            <a:off x="5917473" y="1032740"/>
            <a:ext cx="3222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</a:rPr>
              <a:t>6</a:t>
            </a:r>
            <a:endParaRPr lang="en-NL" sz="12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0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7055" y="6450155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28</a:t>
            </a:fld>
            <a:endParaRPr lang="es-ES_tradnl" dirty="0"/>
          </a:p>
        </p:txBody>
      </p:sp>
      <p:graphicFrame>
        <p:nvGraphicFramePr>
          <p:cNvPr id="67" name="Table 22">
            <a:extLst>
              <a:ext uri="{FF2B5EF4-FFF2-40B4-BE49-F238E27FC236}">
                <a16:creationId xmlns:a16="http://schemas.microsoft.com/office/drawing/2014/main" id="{D2F56F88-FF81-44C7-8982-8313CA83B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219596"/>
              </p:ext>
            </p:extLst>
          </p:nvPr>
        </p:nvGraphicFramePr>
        <p:xfrm>
          <a:off x="546095" y="6204004"/>
          <a:ext cx="10566044" cy="5486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566044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Project Management Institute. Success Rates Rise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https://www.pmi.org/-/media/pmi/documents/public/pdf/learning/thought-leadership/pulse/pulse-of-the-profession-2017.pdf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Price Waterhouse Coopers. Agile Project Delivery Confidence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https://www.pwc.com/gx/en/actuarial-insurance-services/assets/agile-project-delivery-confidence.pdf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Fuente: Forbes. Five Aspects Of A Successful Agile Transformation For Your Enterprise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https://www.forbes.com/sites/forbestechcouncil/2022/06/03/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1545008-F137-4527-A8FC-A31919A54B25}"/>
              </a:ext>
            </a:extLst>
          </p:cNvPr>
          <p:cNvSpPr/>
          <p:nvPr/>
        </p:nvSpPr>
        <p:spPr>
          <a:xfrm>
            <a:off x="905692" y="1175658"/>
            <a:ext cx="3944461" cy="4769810"/>
          </a:xfrm>
          <a:prstGeom prst="wedgeRectCallout">
            <a:avLst>
              <a:gd name="adj1" fmla="val 81609"/>
              <a:gd name="adj2" fmla="val 215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800" b="1" dirty="0">
              <a:solidFill>
                <a:srgbClr val="0432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70%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Organizaciones que usan ágil</a:t>
            </a:r>
            <a:r>
              <a:rPr lang="es-ES" sz="1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s-E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Manufactureras</a:t>
            </a:r>
            <a:r>
              <a:rPr lang="es-ES_tradnl" sz="1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s-ES_tradnl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8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77%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Organizaciones adoptaron Scrum (ref. Totales usan Ágiles)</a:t>
            </a:r>
            <a:r>
              <a:rPr lang="es-ES_tradnl" sz="1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s-ES_tradnl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8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28%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de éxito que métodos tradicionales</a:t>
            </a:r>
            <a:r>
              <a:rPr lang="es-ES_tradnl" sz="1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s-ES_tradnl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8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47%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Tasa de falla de transformaciones de empresas a prácticas Ágiles</a:t>
            </a:r>
            <a:r>
              <a:rPr lang="es-ES" sz="1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NL" sz="1400" dirty="0"/>
          </a:p>
          <a:p>
            <a:pPr algn="ctr"/>
            <a:endParaRPr lang="en-NL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3F6A704-B411-4269-B0D9-0EA6D7C2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Desarrollo </a:t>
            </a:r>
            <a:r>
              <a:rPr lang="es-ES_tradnl" dirty="0"/>
              <a:t>Ágil</a:t>
            </a:r>
            <a:r>
              <a:rPr lang="en-US" dirty="0"/>
              <a:t> de Software (1/3)</a:t>
            </a:r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5027F4-A096-469D-BCA9-E6EA2A28CC5F}"/>
              </a:ext>
            </a:extLst>
          </p:cNvPr>
          <p:cNvSpPr/>
          <p:nvPr/>
        </p:nvSpPr>
        <p:spPr>
          <a:xfrm>
            <a:off x="6200504" y="1152458"/>
            <a:ext cx="4911635" cy="4769810"/>
          </a:xfrm>
          <a:prstGeom prst="rect">
            <a:avLst/>
          </a:prstGeom>
          <a:solidFill>
            <a:srgbClr val="D5E3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Font typeface="+mj-lt"/>
              <a:buAutoNum type="arabicPeriod"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Levantamiento de requerimientos y especificaciones:</a:t>
            </a:r>
          </a:p>
          <a:p>
            <a:pPr marL="825500" lvl="1" indent="-285750">
              <a:buFont typeface="Wingdings" panose="05000000000000000000" pitchFamily="2" charset="2"/>
              <a:buChar char="§"/>
              <a:tabLst>
                <a:tab pos="714375" algn="l"/>
              </a:tabLst>
            </a:pPr>
            <a:r>
              <a:rPr lang="es-ES_trad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Reconocer que evolucionarán.</a:t>
            </a:r>
          </a:p>
          <a:p>
            <a:pPr marL="825500" lvl="1" indent="-285750">
              <a:buFont typeface="Wingdings" panose="05000000000000000000" pitchFamily="2" charset="2"/>
              <a:buChar char="§"/>
              <a:tabLst>
                <a:tab pos="714375" algn="l"/>
              </a:tabLst>
            </a:pPr>
            <a:r>
              <a:rPr lang="es-ES_trad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Importante: pensar qué áreas son más probable de cambiar.</a:t>
            </a:r>
          </a:p>
          <a:p>
            <a:pPr marL="825500" lvl="1" indent="-285750">
              <a:buFont typeface="Wingdings" panose="05000000000000000000" pitchFamily="2" charset="2"/>
              <a:buChar char="§"/>
              <a:tabLst>
                <a:tab pos="714375" algn="l"/>
              </a:tabLst>
            </a:pPr>
            <a:endParaRPr lang="es-ES_tradnl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Diseño:</a:t>
            </a:r>
          </a:p>
          <a:p>
            <a:pPr marL="714375" lvl="1" indent="-174625">
              <a:buFont typeface="Wingdings" panose="05000000000000000000" pitchFamily="2" charset="2"/>
              <a:buChar char="§"/>
            </a:pPr>
            <a:r>
              <a:rPr lang="es-ES_trad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considerando que habrán cambios.</a:t>
            </a:r>
          </a:p>
          <a:p>
            <a:pPr marL="539750" lvl="1"/>
            <a:endParaRPr lang="es-ES_tradnl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Implementación:</a:t>
            </a:r>
          </a:p>
          <a:p>
            <a:pPr marL="742950" lvl="1" indent="-203200">
              <a:buFont typeface="Wingdings" panose="05000000000000000000" pitchFamily="2" charset="2"/>
              <a:buChar char="§"/>
            </a:pPr>
            <a:r>
              <a:rPr lang="es-ES_trad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más critico primero.</a:t>
            </a:r>
          </a:p>
          <a:p>
            <a:pPr marL="742950" lvl="1" indent="-203200">
              <a:buFont typeface="Wingdings" panose="05000000000000000000" pitchFamily="2" charset="2"/>
              <a:buChar char="§"/>
            </a:pPr>
            <a:r>
              <a:rPr lang="es-ES_trad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hacer optimizaciones, la implementación probablemente cambiará.</a:t>
            </a:r>
          </a:p>
          <a:p>
            <a:pPr marL="742950" lvl="1" indent="-203200">
              <a:buFont typeface="Wingdings" panose="05000000000000000000" pitchFamily="2" charset="2"/>
              <a:buChar char="§"/>
            </a:pPr>
            <a:endParaRPr lang="es-ES_tradnl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0060" indent="-480060">
              <a:buFont typeface="Wingdings" panose="05000000000000000000" pitchFamily="2" charset="2"/>
              <a:buChar char="q"/>
            </a:pP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Iterar</a:t>
            </a:r>
            <a:r>
              <a:rPr lang="es-ES_tradnl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1,2,3: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_trad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Mostrar el prototipo al usuario o cliente.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_trad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Actualizar los requerimientos, diseño, etc.</a:t>
            </a:r>
            <a:endParaRPr lang="en-NL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69500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7055" y="6450155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29</a:t>
            </a:fld>
            <a:endParaRPr lang="es-ES_tradnl" dirty="0"/>
          </a:p>
        </p:txBody>
      </p:sp>
      <p:graphicFrame>
        <p:nvGraphicFramePr>
          <p:cNvPr id="67" name="Table 22">
            <a:extLst>
              <a:ext uri="{FF2B5EF4-FFF2-40B4-BE49-F238E27FC236}">
                <a16:creationId xmlns:a16="http://schemas.microsoft.com/office/drawing/2014/main" id="{D2F56F88-FF81-44C7-8982-8313CA83B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18444"/>
              </p:ext>
            </p:extLst>
          </p:nvPr>
        </p:nvGraphicFramePr>
        <p:xfrm>
          <a:off x="546095" y="6502584"/>
          <a:ext cx="10566044" cy="370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566044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Figura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https://www.davidhodder.com/freeprojectmanagementtemplates/</a:t>
                      </a:r>
                      <a:endParaRPr lang="en-US" sz="1000" b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53F6A704-B411-4269-B0D9-0EA6D7C2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Desarrollo </a:t>
            </a:r>
            <a:r>
              <a:rPr lang="es-ES_tradnl" dirty="0"/>
              <a:t>Ágil</a:t>
            </a:r>
            <a:r>
              <a:rPr lang="en-US" dirty="0"/>
              <a:t> de Software (2/3)</a:t>
            </a:r>
            <a:endParaRPr lang="en-NL" dirty="0"/>
          </a:p>
        </p:txBody>
      </p:sp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2D31C548-D12E-4997-84A1-675D4E649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231" y="1075500"/>
            <a:ext cx="7740251" cy="54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4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6907-ED71-D184-1108-5659ED74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Motivación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E769B-D30B-B0CA-B088-464B93C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3</a:t>
            </a:fld>
            <a:endParaRPr lang="es-ES_tradnl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A2DC6C5-20CC-49E1-871F-9A85731B78EC}"/>
              </a:ext>
            </a:extLst>
          </p:cNvPr>
          <p:cNvSpPr/>
          <p:nvPr/>
        </p:nvSpPr>
        <p:spPr>
          <a:xfrm>
            <a:off x="1811383" y="1655993"/>
            <a:ext cx="2860932" cy="1064623"/>
          </a:xfrm>
          <a:prstGeom prst="wedgeRectCallout">
            <a:avLst>
              <a:gd name="adj1" fmla="val 94308"/>
              <a:gd name="adj2" fmla="val 613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Hacer una Tarea en Programación de 1er. año </a:t>
            </a:r>
          </a:p>
          <a:p>
            <a:pPr algn="ctr"/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20E35965-010B-456F-B610-B3E728EBAF95}"/>
              </a:ext>
            </a:extLst>
          </p:cNvPr>
          <p:cNvSpPr/>
          <p:nvPr/>
        </p:nvSpPr>
        <p:spPr>
          <a:xfrm>
            <a:off x="7541787" y="1655993"/>
            <a:ext cx="2838829" cy="1064623"/>
          </a:xfrm>
          <a:prstGeom prst="wedgeRectCallout">
            <a:avLst>
              <a:gd name="adj1" fmla="val -85104"/>
              <a:gd name="adj2" fmla="val -30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s-E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Desarrollar un Producto de Software</a:t>
            </a:r>
          </a:p>
        </p:txBody>
      </p:sp>
      <p:sp>
        <p:nvSpPr>
          <p:cNvPr id="29" name="Not Equal 28">
            <a:extLst>
              <a:ext uri="{FF2B5EF4-FFF2-40B4-BE49-F238E27FC236}">
                <a16:creationId xmlns:a16="http://schemas.microsoft.com/office/drawing/2014/main" id="{50AE41D1-FABA-4335-84DB-AB22AB991362}"/>
              </a:ext>
            </a:extLst>
          </p:cNvPr>
          <p:cNvSpPr/>
          <p:nvPr/>
        </p:nvSpPr>
        <p:spPr>
          <a:xfrm>
            <a:off x="5943894" y="1947594"/>
            <a:ext cx="609913" cy="481122"/>
          </a:xfrm>
          <a:prstGeom prst="mathNotEqual">
            <a:avLst>
              <a:gd name="adj1" fmla="val 8705"/>
              <a:gd name="adj2" fmla="val 6600000"/>
              <a:gd name="adj3" fmla="val 11760"/>
            </a:avLst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rgbClr val="0000CC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82D4E7-C49E-4EE4-8BB2-55E19A2B4095}"/>
              </a:ext>
            </a:extLst>
          </p:cNvPr>
          <p:cNvGrpSpPr/>
          <p:nvPr/>
        </p:nvGrpSpPr>
        <p:grpSpPr>
          <a:xfrm>
            <a:off x="5361438" y="3018638"/>
            <a:ext cx="6559465" cy="2183369"/>
            <a:chOff x="2822150" y="2961627"/>
            <a:chExt cx="6559465" cy="2183369"/>
          </a:xfrm>
        </p:grpSpPr>
        <p:pic>
          <p:nvPicPr>
            <p:cNvPr id="11" name="Picture 10" descr="A bridge over water with a city in the background&#10;&#10;Description automatically generated with low confidence">
              <a:extLst>
                <a:ext uri="{FF2B5EF4-FFF2-40B4-BE49-F238E27FC236}">
                  <a16:creationId xmlns:a16="http://schemas.microsoft.com/office/drawing/2014/main" id="{7A9F5CB5-155E-443B-8886-C5D8792AD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7765" y="2961627"/>
              <a:ext cx="3273850" cy="2183369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4" name="Picture 13" descr="A picture containing outdoor, sky, tree, building&#10;&#10;Description automatically generated">
              <a:extLst>
                <a:ext uri="{FF2B5EF4-FFF2-40B4-BE49-F238E27FC236}">
                  <a16:creationId xmlns:a16="http://schemas.microsoft.com/office/drawing/2014/main" id="{335AD559-46E6-4AA6-8CAF-EB3B44AF5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2150" y="2961627"/>
              <a:ext cx="3273850" cy="2182567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aphicFrame>
        <p:nvGraphicFramePr>
          <p:cNvPr id="33" name="Table 22">
            <a:extLst>
              <a:ext uri="{FF2B5EF4-FFF2-40B4-BE49-F238E27FC236}">
                <a16:creationId xmlns:a16="http://schemas.microsoft.com/office/drawing/2014/main" id="{5911AF05-4B15-4D4D-8D4F-C8DD1B369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48143"/>
              </p:ext>
            </p:extLst>
          </p:nvPr>
        </p:nvGraphicFramePr>
        <p:xfrm>
          <a:off x="546097" y="6378174"/>
          <a:ext cx="5582138" cy="370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5582138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Fuente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figuras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Puente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colgante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Sorata, Bolivia, y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puente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Erasmusbrug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Países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Bajos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NL" sz="1000" b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E8C5EFF7-6F5D-49E6-B25F-2C1296B74A06}"/>
              </a:ext>
            </a:extLst>
          </p:cNvPr>
          <p:cNvSpPr txBox="1"/>
          <p:nvPr/>
        </p:nvSpPr>
        <p:spPr>
          <a:xfrm>
            <a:off x="4894217" y="1051511"/>
            <a:ext cx="2555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!No es lo mismo        ! </a:t>
            </a:r>
            <a:endParaRPr lang="en-NL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5BCD76E5-18CC-4736-B561-DE89379D5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416705"/>
              </p:ext>
            </p:extLst>
          </p:nvPr>
        </p:nvGraphicFramePr>
        <p:xfrm>
          <a:off x="3454851" y="5621069"/>
          <a:ext cx="558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0">
                  <a:extLst>
                    <a:ext uri="{9D8B030D-6E8A-4147-A177-3AD203B41FA5}">
                      <a16:colId xmlns:a16="http://schemas.microsoft.com/office/drawing/2014/main" val="2644779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¿Cómo debe cambiar el proceso de desarrollo?</a:t>
                      </a:r>
                      <a:endParaRPr lang="en-NL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11393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471BA765-FAB6-49DA-83C4-FD2F97946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355" y="1014704"/>
            <a:ext cx="468557" cy="4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7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7055" y="6450155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30</a:t>
            </a:fld>
            <a:endParaRPr lang="es-ES_tradnl" dirty="0"/>
          </a:p>
        </p:txBody>
      </p:sp>
      <p:graphicFrame>
        <p:nvGraphicFramePr>
          <p:cNvPr id="67" name="Table 22">
            <a:extLst>
              <a:ext uri="{FF2B5EF4-FFF2-40B4-BE49-F238E27FC236}">
                <a16:creationId xmlns:a16="http://schemas.microsoft.com/office/drawing/2014/main" id="{D2F56F88-FF81-44C7-8982-8313CA83BDE7}"/>
              </a:ext>
            </a:extLst>
          </p:cNvPr>
          <p:cNvGraphicFramePr>
            <a:graphicFrameLocks noGrp="1"/>
          </p:cNvGraphicFramePr>
          <p:nvPr/>
        </p:nvGraphicFramePr>
        <p:xfrm>
          <a:off x="546096" y="6447846"/>
          <a:ext cx="10391870" cy="370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391870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Fuente: Manifesto for Agile Software Development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http://agilemanifesto.org/iso/es/manifesto.html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000" b="1" kern="1200" baseline="300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B854A281-5447-4F33-A9CB-DEDF631ECF85}"/>
              </a:ext>
            </a:extLst>
          </p:cNvPr>
          <p:cNvSpPr/>
          <p:nvPr/>
        </p:nvSpPr>
        <p:spPr>
          <a:xfrm>
            <a:off x="2112053" y="1457465"/>
            <a:ext cx="7660549" cy="4089895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000"/>
              </a:spcAft>
            </a:pPr>
            <a:endParaRPr lang="es-ES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s-ES" i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s-ES" i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Estamos descubriendo formas mejores de desarrollar software tanto por nuestra propia experiencia como ayudando a terceros. A través de este trabajo hemos aprendido a valorar: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s-ES" sz="1800" b="1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Individuos e interacciones </a:t>
            </a:r>
            <a:r>
              <a:rPr lang="es-E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s-ES" sz="18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procesos y herramientas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s-ES" sz="1800" b="1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funcionando </a:t>
            </a:r>
            <a:r>
              <a:rPr lang="es-E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s-ES" sz="18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documentación extensiva</a:t>
            </a:r>
          </a:p>
          <a:p>
            <a:pPr marL="285750" indent="-28575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s-ES" sz="1800" b="1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Colaboración con el cliente </a:t>
            </a:r>
            <a:r>
              <a:rPr lang="es-E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s-ES" sz="18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negociación contractual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s-ES" sz="1800" b="1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Respuesta ante el cambio </a:t>
            </a:r>
            <a:r>
              <a:rPr lang="es-ES" sz="1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s-ES" sz="18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seguir un plan</a:t>
            </a:r>
          </a:p>
          <a:p>
            <a:pPr>
              <a:spcAft>
                <a:spcPts val="1200"/>
              </a:spcAft>
            </a:pPr>
            <a:r>
              <a:rPr lang="es-E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 es, aunque valoramos los elementos de la derecha, valoramos más los de la izquierda.”</a:t>
            </a:r>
          </a:p>
          <a:p>
            <a:pPr>
              <a:spcAft>
                <a:spcPts val="1200"/>
              </a:spcAft>
            </a:pP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 Manifesto</a:t>
            </a:r>
            <a:endParaRPr lang="es-ES" sz="22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F6B884E1-2C93-4776-9E4B-2256A0366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285614"/>
            <a:ext cx="11042373" cy="866844"/>
          </a:xfrm>
        </p:spPr>
        <p:txBody>
          <a:bodyPr/>
          <a:lstStyle/>
          <a:p>
            <a:r>
              <a:rPr lang="es-ES_tradnl" dirty="0"/>
              <a:t>Desarrollo Ágil de Software: Manifiesto (3/3)</a:t>
            </a:r>
          </a:p>
        </p:txBody>
      </p:sp>
    </p:spTree>
    <p:extLst>
      <p:ext uri="{BB962C8B-B14F-4D97-AF65-F5344CB8AC3E}">
        <p14:creationId xmlns:p14="http://schemas.microsoft.com/office/powerpoint/2010/main" val="1480713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400" dirty="0"/>
              <a:t>Resumen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7055" y="6450155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31</a:t>
            </a:fld>
            <a:endParaRPr lang="es-ES_tradnl" dirty="0"/>
          </a:p>
        </p:txBody>
      </p:sp>
      <p:pic>
        <p:nvPicPr>
          <p:cNvPr id="3" name="Picture 2" descr="A yellow and white square with a paper clip&#10;&#10;Description automatically generated with low confidence">
            <a:extLst>
              <a:ext uri="{FF2B5EF4-FFF2-40B4-BE49-F238E27FC236}">
                <a16:creationId xmlns:a16="http://schemas.microsoft.com/office/drawing/2014/main" id="{248E2530-3D04-4EB4-BFF1-EACA88A7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26" y="1619326"/>
            <a:ext cx="723824" cy="723824"/>
          </a:xfrm>
          <a:prstGeom prst="rect">
            <a:avLst/>
          </a:prstGeom>
        </p:spPr>
      </p:pic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B0BB9A1D-0B8F-49C8-8F7B-688C80061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35909"/>
              </p:ext>
            </p:extLst>
          </p:nvPr>
        </p:nvGraphicFramePr>
        <p:xfrm>
          <a:off x="1620695" y="1454664"/>
          <a:ext cx="9209230" cy="4401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09230">
                  <a:extLst>
                    <a:ext uri="{9D8B030D-6E8A-4147-A177-3AD203B41FA5}">
                      <a16:colId xmlns:a16="http://schemas.microsoft.com/office/drawing/2014/main" val="1432841275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Definición de Ingeniería de Software. Responsabilidades de un ingeniero de software</a:t>
                      </a:r>
                      <a:r>
                        <a:rPr lang="en-U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NL" sz="200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7186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uso del SDLC (Proceso de Desarrollo de Software – </a:t>
                      </a:r>
                      <a:r>
                        <a:rPr lang="es-ES" dirty="0" err="1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Life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dirty="0" err="1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Cycle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).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q"/>
                      </a:pPr>
                      <a:endParaRPr lang="en-NL" sz="200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4783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Procesos comunes de Ingeniería de Software: requerimientos, diseño, codificación, pruebas, lanzamiento y documentación.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q"/>
                      </a:pPr>
                      <a:endParaRPr lang="en-NL" sz="200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13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 SRS (software </a:t>
                      </a:r>
                      <a:r>
                        <a:rPr lang="es-ES" dirty="0" err="1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requirement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" dirty="0" err="1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specifications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es un documento que almacena las funcionalidades que debe realizar el software.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q"/>
                      </a:pPr>
                      <a:endParaRPr lang="en-NL" sz="200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548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Diferentes metodologías de Software: </a:t>
                      </a:r>
                      <a:r>
                        <a:rPr lang="es-ES" dirty="0" err="1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Waterfall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V-</a:t>
                      </a:r>
                      <a:r>
                        <a:rPr lang="es-ES" dirty="0" err="1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Ágil, otras, capaces de implementar el ciclo de vida de desarrollo de software.</a:t>
                      </a:r>
                    </a:p>
                    <a:p>
                      <a:pPr marL="285750" indent="-28575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q"/>
                      </a:pPr>
                      <a:endParaRPr lang="en-NL" sz="200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270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just">
                        <a:lnSpc>
                          <a:spcPct val="150000"/>
                        </a:lnSpc>
                        <a:buFont typeface="Wingdings" panose="05000000000000000000" pitchFamily="2" charset="2"/>
                        <a:buChar char="q"/>
                      </a:pP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Roles involucrados en un proyecto de Ingeniería de Software.</a:t>
                      </a:r>
                      <a:endParaRPr lang="en-NL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3482342"/>
                  </a:ext>
                </a:extLst>
              </a:tr>
            </a:tbl>
          </a:graphicData>
        </a:graphic>
      </p:graphicFrame>
      <p:pic>
        <p:nvPicPr>
          <p:cNvPr id="12" name="Picture 11" descr="A yellow and white square with a paper clip&#10;&#10;Description automatically generated with low confidence">
            <a:extLst>
              <a:ext uri="{FF2B5EF4-FFF2-40B4-BE49-F238E27FC236}">
                <a16:creationId xmlns:a16="http://schemas.microsoft.com/office/drawing/2014/main" id="{B7E1F620-C9FD-44E1-9020-DF7CB7B3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26" y="3226249"/>
            <a:ext cx="723824" cy="723824"/>
          </a:xfrm>
          <a:prstGeom prst="rect">
            <a:avLst/>
          </a:prstGeom>
        </p:spPr>
      </p:pic>
      <p:pic>
        <p:nvPicPr>
          <p:cNvPr id="14" name="Picture 13" descr="A yellow and white square with a paper clip&#10;&#10;Description automatically generated with low confidence">
            <a:extLst>
              <a:ext uri="{FF2B5EF4-FFF2-40B4-BE49-F238E27FC236}">
                <a16:creationId xmlns:a16="http://schemas.microsoft.com/office/drawing/2014/main" id="{5F4F8125-3FFF-4A5C-92F7-B16BB473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26" y="4833173"/>
            <a:ext cx="723824" cy="7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09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400" dirty="0"/>
              <a:t>Lección Importante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7055" y="6450155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32</a:t>
            </a:fld>
            <a:endParaRPr lang="es-ES_tradnl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E117D63A-0493-4993-94B1-693BD6CC5853}"/>
              </a:ext>
            </a:extLst>
          </p:cNvPr>
          <p:cNvSpPr/>
          <p:nvPr/>
        </p:nvSpPr>
        <p:spPr>
          <a:xfrm>
            <a:off x="847725" y="1542984"/>
            <a:ext cx="10125075" cy="2314641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s-ES" sz="18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tiempo es independiente del contexto: </a:t>
            </a:r>
            <a:r>
              <a:rPr lang="es-E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“ahorrar una semana la comienzo de un proyecto es tan bueno como ahorrarla al final”</a:t>
            </a:r>
            <a:r>
              <a:rPr lang="es-ES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“Una semana es una semana”</a:t>
            </a:r>
            <a:r>
              <a:rPr lang="es-ES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20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mucho más fácil </a:t>
            </a: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ahorrar tiempo al inicio del proyecto</a:t>
            </a:r>
            <a:r>
              <a:rPr lang="es-ES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(cuando los “entregables” son menos claros).</a:t>
            </a:r>
            <a:endParaRPr lang="en-NL" sz="20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B164BB30-5347-472E-A785-C3DC5C6C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73" y="933478"/>
            <a:ext cx="590455" cy="5904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4B24CE-25D3-4617-94D5-F6B0349ACB4C}"/>
              </a:ext>
            </a:extLst>
          </p:cNvPr>
          <p:cNvSpPr/>
          <p:nvPr/>
        </p:nvSpPr>
        <p:spPr>
          <a:xfrm>
            <a:off x="847725" y="4743511"/>
            <a:ext cx="7258050" cy="11143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usted aplica esto al proyecto de la asignatura?</a:t>
            </a:r>
          </a:p>
          <a:p>
            <a:endParaRPr lang="es-ES" sz="1800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¿Cuánto desearía tener algunos días “libres” antes del plazo?</a:t>
            </a:r>
            <a:endParaRPr lang="en-NL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yellow light bulb with purple lines&#10;&#10;Description automatically generated with low confidence">
            <a:extLst>
              <a:ext uri="{FF2B5EF4-FFF2-40B4-BE49-F238E27FC236}">
                <a16:creationId xmlns:a16="http://schemas.microsoft.com/office/drawing/2014/main" id="{194ACF3A-5DBA-4627-BC10-8FA5752E0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727" y="4035588"/>
            <a:ext cx="688873" cy="68887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4C3D2F-8B70-45C9-B854-EFED34B75969}"/>
              </a:ext>
            </a:extLst>
          </p:cNvPr>
          <p:cNvSpPr txBox="1"/>
          <p:nvPr/>
        </p:nvSpPr>
        <p:spPr>
          <a:xfrm>
            <a:off x="10670381" y="6415170"/>
            <a:ext cx="604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Fin</a:t>
            </a:r>
            <a:endParaRPr lang="en-NL" sz="2000" dirty="0">
              <a:solidFill>
                <a:srgbClr val="0000C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7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6907-ED71-D184-1108-5659ED74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Software. Profesión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E769B-D30B-B0CA-B088-464B93C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4</a:t>
            </a:fld>
            <a:endParaRPr lang="es-ES_tradnl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95290DD-2E4B-497A-AD69-123CFB9FA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556732"/>
              </p:ext>
            </p:extLst>
          </p:nvPr>
        </p:nvGraphicFramePr>
        <p:xfrm>
          <a:off x="1073426" y="1264421"/>
          <a:ext cx="10038521" cy="221766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46452">
                  <a:extLst>
                    <a:ext uri="{9D8B030D-6E8A-4147-A177-3AD203B41FA5}">
                      <a16:colId xmlns:a16="http://schemas.microsoft.com/office/drawing/2014/main" val="818435498"/>
                    </a:ext>
                  </a:extLst>
                </a:gridCol>
                <a:gridCol w="2633052">
                  <a:extLst>
                    <a:ext uri="{9D8B030D-6E8A-4147-A177-3AD203B41FA5}">
                      <a16:colId xmlns:a16="http://schemas.microsoft.com/office/drawing/2014/main" val="190525104"/>
                    </a:ext>
                  </a:extLst>
                </a:gridCol>
                <a:gridCol w="2538717">
                  <a:extLst>
                    <a:ext uri="{9D8B030D-6E8A-4147-A177-3AD203B41FA5}">
                      <a16:colId xmlns:a16="http://schemas.microsoft.com/office/drawing/2014/main" val="1937830508"/>
                    </a:ext>
                  </a:extLst>
                </a:gridCol>
                <a:gridCol w="2520300">
                  <a:extLst>
                    <a:ext uri="{9D8B030D-6E8A-4147-A177-3AD203B41FA5}">
                      <a16:colId xmlns:a16="http://schemas.microsoft.com/office/drawing/2014/main" val="770101894"/>
                    </a:ext>
                  </a:extLst>
                </a:gridCol>
              </a:tblGrid>
              <a:tr h="1090654">
                <a:tc>
                  <a:txBody>
                    <a:bodyPr/>
                    <a:lstStyle/>
                    <a:p>
                      <a:endParaRPr lang="es-ES_tradnl" noProof="0" dirty="0"/>
                    </a:p>
                    <a:p>
                      <a:endParaRPr lang="es-ES_tradnl" noProof="0" dirty="0"/>
                    </a:p>
                    <a:p>
                      <a:endParaRPr lang="es-ES_tradnl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573283"/>
                  </a:ext>
                </a:extLst>
              </a:tr>
              <a:tr h="1127009">
                <a:tc>
                  <a:txBody>
                    <a:bodyPr/>
                    <a:lstStyle/>
                    <a:p>
                      <a:pPr lvl="0" algn="ctr"/>
                      <a:r>
                        <a:rPr lang="es-ES_tradnl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Vacantes ofrecidas</a:t>
                      </a:r>
                    </a:p>
                    <a:p>
                      <a:pPr lvl="0" algn="ctr"/>
                      <a:endParaRPr lang="es-ES_tradnl" noProof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 algn="ctr"/>
                      <a:r>
                        <a:rPr lang="es-ES_tradnl" sz="2000" b="1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1,622,200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b="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Nivel de Educación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b="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2000" b="1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Ingeniería/Bachelor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Salario Promedio</a:t>
                      </a:r>
                    </a:p>
                    <a:p>
                      <a:pPr lvl="0" algn="ctr"/>
                      <a:endParaRPr lang="es-ES_tradnl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 algn="ctr"/>
                      <a:r>
                        <a:rPr lang="es-ES_tradnl" sz="2000" b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US$109.020 /anual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Crecimiento</a:t>
                      </a:r>
                    </a:p>
                    <a:p>
                      <a:pPr lvl="0" algn="ctr"/>
                      <a:endParaRPr lang="es-ES_tradnl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 algn="ctr"/>
                      <a:r>
                        <a:rPr lang="es-ES_tradnl" sz="2000" b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 (2021-2031)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30775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9A04C73B-D103-406D-87F9-63055AE8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708" y="1445577"/>
            <a:ext cx="757586" cy="7575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35F2EA-AFAC-4922-9152-AF3DB9429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47" y="1445577"/>
            <a:ext cx="757585" cy="757585"/>
          </a:xfrm>
          <a:prstGeom prst="rect">
            <a:avLst/>
          </a:prstGeom>
        </p:spPr>
      </p:pic>
      <p:pic>
        <p:nvPicPr>
          <p:cNvPr id="19" name="Picture 18" descr="A picture containing font, symbol, graphics, black&#10;&#10;Description automatically generated">
            <a:extLst>
              <a:ext uri="{FF2B5EF4-FFF2-40B4-BE49-F238E27FC236}">
                <a16:creationId xmlns:a16="http://schemas.microsoft.com/office/drawing/2014/main" id="{9D3BFC0F-84BD-4A7B-8293-469DA6841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444" y="1471455"/>
            <a:ext cx="708232" cy="708232"/>
          </a:xfrm>
          <a:prstGeom prst="rect">
            <a:avLst/>
          </a:prstGeom>
        </p:spPr>
      </p:pic>
      <p:pic>
        <p:nvPicPr>
          <p:cNvPr id="21" name="Picture 20" descr="A picture containing cartoon, clipart&#10;&#10;Description automatically generated">
            <a:extLst>
              <a:ext uri="{FF2B5EF4-FFF2-40B4-BE49-F238E27FC236}">
                <a16:creationId xmlns:a16="http://schemas.microsoft.com/office/drawing/2014/main" id="{60731CD1-4434-4354-89D1-5B0DFC62E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543" y="1395022"/>
            <a:ext cx="826594" cy="826594"/>
          </a:xfrm>
          <a:prstGeom prst="rect">
            <a:avLst/>
          </a:prstGeom>
        </p:spPr>
      </p:pic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8A6034A-6C01-4F2C-877C-6B06670D3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644941"/>
              </p:ext>
            </p:extLst>
          </p:nvPr>
        </p:nvGraphicFramePr>
        <p:xfrm>
          <a:off x="546097" y="6378174"/>
          <a:ext cx="5582138" cy="370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5582138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 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Fuente: </a:t>
                      </a:r>
                      <a:r>
                        <a:rPr 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  <a:hlinkClick r:id="rId6"/>
                        </a:rPr>
                        <a:t>https://www.bls.gov/ooh/computer-and-information-technology/software-developers.htm</a:t>
                      </a:r>
                      <a:endParaRPr lang="en-NL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47654DE0-4596-46EE-BFBD-BD4F6F5BF322}"/>
              </a:ext>
            </a:extLst>
          </p:cNvPr>
          <p:cNvGrpSpPr/>
          <p:nvPr/>
        </p:nvGrpSpPr>
        <p:grpSpPr>
          <a:xfrm>
            <a:off x="5499544" y="3992622"/>
            <a:ext cx="5030209" cy="2042655"/>
            <a:chOff x="4826977" y="3833773"/>
            <a:chExt cx="6073774" cy="2466423"/>
          </a:xfrm>
        </p:grpSpPr>
        <p:pic>
          <p:nvPicPr>
            <p:cNvPr id="28" name="Picture 27" descr="A picture containing text, screenshot, cylinder, design&#10;&#10;Description automatically generated">
              <a:extLst>
                <a:ext uri="{FF2B5EF4-FFF2-40B4-BE49-F238E27FC236}">
                  <a16:creationId xmlns:a16="http://schemas.microsoft.com/office/drawing/2014/main" id="{D3139E1B-4519-4A75-995D-C0B031E22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6977" y="3833773"/>
              <a:ext cx="5898644" cy="246642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B56614-56B6-4588-9E76-4BCB06A83294}"/>
                </a:ext>
              </a:extLst>
            </p:cNvPr>
            <p:cNvSpPr txBox="1"/>
            <p:nvPr/>
          </p:nvSpPr>
          <p:spPr>
            <a:xfrm>
              <a:off x="7791579" y="3892609"/>
              <a:ext cx="3109172" cy="3158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 Cambio % de </a:t>
              </a:r>
              <a:r>
                <a:rPr lang="es-ES_tradnl" sz="1100" dirty="0">
                  <a:latin typeface="Arial" panose="020B0604020202020204" pitchFamily="34" charset="0"/>
                  <a:cs typeface="Arial" panose="020B0604020202020204" pitchFamily="34" charset="0"/>
                </a:rPr>
                <a:t>Empleo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(2021-2031)</a:t>
              </a:r>
              <a:r>
                <a:rPr lang="en-US" sz="11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NL" sz="1100" baseline="30000" dirty="0"/>
            </a:p>
          </p:txBody>
        </p:sp>
      </p:grpSp>
      <p:pic>
        <p:nvPicPr>
          <p:cNvPr id="37" name="Picture 36" descr="A person and perso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7376EDF7-181B-42B8-852D-DD61126AB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708" y="4137143"/>
            <a:ext cx="2224782" cy="1582165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4084499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6907-ED71-D184-1108-5659ED74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Software. Definición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E769B-D30B-B0CA-B088-464B93C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5</a:t>
            </a:fld>
            <a:endParaRPr lang="es-ES_tradnl"/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8A6034A-6C01-4F2C-877C-6B06670D3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189866"/>
              </p:ext>
            </p:extLst>
          </p:nvPr>
        </p:nvGraphicFramePr>
        <p:xfrm>
          <a:off x="546096" y="6378174"/>
          <a:ext cx="10461537" cy="243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461537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 ISO/IEC/IEEE International Standard - Systems and software engineering – Vocabulary, 24765:2010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https://www.iso.org/standard/50518.html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NL" sz="1000" b="1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48EDB1B-E181-4663-BEB8-4122B5B51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285898"/>
              </p:ext>
            </p:extLst>
          </p:nvPr>
        </p:nvGraphicFramePr>
        <p:xfrm>
          <a:off x="873758" y="1127877"/>
          <a:ext cx="10461537" cy="50292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12093">
                  <a:extLst>
                    <a:ext uri="{9D8B030D-6E8A-4147-A177-3AD203B41FA5}">
                      <a16:colId xmlns:a16="http://schemas.microsoft.com/office/drawing/2014/main" val="3144953751"/>
                    </a:ext>
                  </a:extLst>
                </a:gridCol>
                <a:gridCol w="9149444">
                  <a:extLst>
                    <a:ext uri="{9D8B030D-6E8A-4147-A177-3AD203B41FA5}">
                      <a16:colId xmlns:a16="http://schemas.microsoft.com/office/drawing/2014/main" val="2153049062"/>
                    </a:ext>
                  </a:extLst>
                </a:gridCol>
              </a:tblGrid>
              <a:tr h="48984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Definición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Aplicación de un </a:t>
                      </a:r>
                      <a:r>
                        <a:rPr lang="es-ES" sz="1800" u="sng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enfoque sistemátic</a:t>
                      </a:r>
                      <a:r>
                        <a:rPr lang="es-ES" sz="1800" u="sng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s-ES" sz="18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basado en principios científicos, disciplinado y cuantificable para el diseño y desarrollo de software 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ISO/IEC/IEEE 24765:2010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sz="18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sz="18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Barlow"/>
                        <a:cs typeface="Arial" panose="020B0604020202020204" pitchFamily="34" charset="0"/>
                        <a:sym typeface="Barlow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ea typeface="Barlow"/>
                          <a:cs typeface="Arial" panose="020B0604020202020204" pitchFamily="34" charset="0"/>
                          <a:sym typeface="Barlow"/>
                        </a:rPr>
                        <a:t>Pero HOY,</a:t>
                      </a:r>
                      <a:r>
                        <a:rPr lang="es-ES" sz="18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Barlow"/>
                          <a:cs typeface="Arial" panose="020B0604020202020204" pitchFamily="34" charset="0"/>
                          <a:sym typeface="Barlow"/>
                        </a:rPr>
                        <a:t> software es mucho más que un algoritmo</a:t>
                      </a:r>
                      <a:r>
                        <a:rPr lang="es-ES" sz="1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rlow"/>
                          <a:cs typeface="Arial" panose="020B0604020202020204" pitchFamily="34" charset="0"/>
                          <a:sym typeface="Barlow"/>
                        </a:rPr>
                        <a:t>,</a:t>
                      </a:r>
                      <a:r>
                        <a:rPr lang="es-ES" sz="18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ea typeface="Barlow"/>
                          <a:cs typeface="Arial" panose="020B0604020202020204" pitchFamily="34" charset="0"/>
                          <a:sym typeface="Barlow"/>
                        </a:rPr>
                        <a:t> que una tarea o un programa sencillo. El resultado debe responde a una o más necesidades: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sz="6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Barlow"/>
                        <a:cs typeface="Arial" panose="020B0604020202020204" pitchFamily="34" charset="0"/>
                        <a:sym typeface="Barlow"/>
                      </a:endParaRP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rlow"/>
                          <a:cs typeface="Arial" panose="020B0604020202020204" pitchFamily="34" charset="0"/>
                          <a:sym typeface="Barlow"/>
                        </a:rPr>
                        <a:t>Dimensiones.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rlow"/>
                          <a:cs typeface="Arial" panose="020B0604020202020204" pitchFamily="34" charset="0"/>
                          <a:sym typeface="Barlow"/>
                        </a:rPr>
                        <a:t>Interacción entre componentes/objetos.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rlow"/>
                          <a:cs typeface="Arial" panose="020B0604020202020204" pitchFamily="34" charset="0"/>
                          <a:sym typeface="Barlow"/>
                        </a:rPr>
                        <a:t>Equipamiento para su desarrollo.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rlow"/>
                          <a:cs typeface="Arial" panose="020B0604020202020204" pitchFamily="34" charset="0"/>
                          <a:sym typeface="Barlow"/>
                        </a:rPr>
                        <a:t>Usuario final (</a:t>
                      </a:r>
                      <a:r>
                        <a:rPr lang="es-ES" sz="1800" i="1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rlow"/>
                          <a:cs typeface="Arial" panose="020B0604020202020204" pitchFamily="34" charset="0"/>
                          <a:sym typeface="Barlow"/>
                        </a:rPr>
                        <a:t>stackholders</a:t>
                      </a:r>
                      <a:r>
                        <a:rPr lang="es-ES" sz="18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Barlow"/>
                          <a:cs typeface="Arial" panose="020B0604020202020204" pitchFamily="34" charset="0"/>
                          <a:sym typeface="Barlow"/>
                        </a:rPr>
                        <a:t>) requiere versiones intermedias (antes del software completo).</a:t>
                      </a:r>
                    </a:p>
                    <a:p>
                      <a:pPr marL="742950" marR="0" lvl="1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busca desarrollar software, que resuelva el problema, en </a:t>
                      </a:r>
                      <a:r>
                        <a:rPr lang="es-ES" sz="18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tiempos</a:t>
                      </a:r>
                      <a:r>
                        <a:rPr lang="es-ES" sz="18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 a </a:t>
                      </a:r>
                      <a:r>
                        <a:rPr lang="es-ES" sz="18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costos controlados</a:t>
                      </a:r>
                      <a:r>
                        <a:rPr lang="es-ES" sz="18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Organiza</a:t>
                      </a:r>
                      <a:r>
                        <a:rPr lang="es-ES" sz="1800" kern="12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el desarrollo de software mediante el uso de metodologías y prácticas estructuradas. 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s-E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355966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50BFD9E8-CACB-4A01-8C63-F0F4B0C7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67505" y="1806955"/>
            <a:ext cx="3257591" cy="6992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7F8E016-C3A0-4B21-A000-2E8E4DE2A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074" y="5652317"/>
            <a:ext cx="1551054" cy="4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3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6907-ED71-D184-1108-5659ED74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Software. Objetivos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E769B-D30B-B0CA-B088-464B93C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6</a:t>
            </a:fld>
            <a:endParaRPr lang="es-ES_tradnl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48EDB1B-E181-4663-BEB8-4122B5B51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642189"/>
              </p:ext>
            </p:extLst>
          </p:nvPr>
        </p:nvGraphicFramePr>
        <p:xfrm>
          <a:off x="873758" y="1460165"/>
          <a:ext cx="10461538" cy="476788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51133">
                  <a:extLst>
                    <a:ext uri="{9D8B030D-6E8A-4147-A177-3AD203B41FA5}">
                      <a16:colId xmlns:a16="http://schemas.microsoft.com/office/drawing/2014/main" val="3144953751"/>
                    </a:ext>
                  </a:extLst>
                </a:gridCol>
                <a:gridCol w="1820092">
                  <a:extLst>
                    <a:ext uri="{9D8B030D-6E8A-4147-A177-3AD203B41FA5}">
                      <a16:colId xmlns:a16="http://schemas.microsoft.com/office/drawing/2014/main" val="3322542348"/>
                    </a:ext>
                  </a:extLst>
                </a:gridCol>
                <a:gridCol w="7390313">
                  <a:extLst>
                    <a:ext uri="{9D8B030D-6E8A-4147-A177-3AD203B41FA5}">
                      <a16:colId xmlns:a16="http://schemas.microsoft.com/office/drawing/2014/main" val="2153049062"/>
                    </a:ext>
                  </a:extLst>
                </a:gridCol>
              </a:tblGrid>
              <a:tr h="1223437">
                <a:tc rowSpan="5">
                  <a:txBody>
                    <a:bodyPr/>
                    <a:lstStyle/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s-ES_tradnl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Objetivos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sz="1800" dirty="0">
                        <a:solidFill>
                          <a:srgbClr val="00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s-ES_tradnl" sz="1800" dirty="0">
                        <a:solidFill>
                          <a:srgbClr val="00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s-ES_tradnl" sz="18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Calidad</a:t>
                      </a:r>
                      <a:endParaRPr lang="en-NL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producto de software cumple con los criterios de aceptación especificados en los requerimientos.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_tradnl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Confiable: Se espera que el producto pueda cumplir en cualquier instante de tiempo</a:t>
                      </a:r>
                      <a:endParaRPr lang="es-E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355966"/>
                  </a:ext>
                </a:extLst>
              </a:tr>
              <a:tr h="837082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Reusabilidad</a:t>
                      </a:r>
                      <a:endParaRPr lang="en-NL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 producto de software debe garantizar que los módulos se puedan reutilizar para desarrollar otros nuevos.</a:t>
                      </a:r>
                      <a:endParaRPr lang="es-E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9139"/>
                  </a:ext>
                </a:extLst>
              </a:tr>
              <a:tr h="845129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 err="1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Testeable</a:t>
                      </a:r>
                      <a:endParaRPr lang="en-NL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software debe estar encapsulado de tal forma que cada componente sea susceptible a ser testada para garantizar calidad.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60346"/>
                  </a:ext>
                </a:extLst>
              </a:tr>
              <a:tr h="845129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Adaptable</a:t>
                      </a:r>
                      <a:endParaRPr lang="en-NL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producto debe poder evolucionar según los cambios que vayan surgiendo en los requerimientos.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s-E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317435"/>
                  </a:ext>
                </a:extLst>
              </a:tr>
              <a:tr h="837082">
                <a:tc v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8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Portable</a:t>
                      </a:r>
                      <a:endParaRPr lang="en-NL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_tradnl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software debería ser fácilmente transferible desde un sistema computacional a otro.</a:t>
                      </a:r>
                      <a:endParaRPr lang="es-ES" sz="18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6515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4B1797D-32B5-E6AF-CF12-AE05B112A643}"/>
              </a:ext>
            </a:extLst>
          </p:cNvPr>
          <p:cNvSpPr txBox="1"/>
          <p:nvPr/>
        </p:nvSpPr>
        <p:spPr>
          <a:xfrm>
            <a:off x="6104527" y="1090833"/>
            <a:ext cx="1338380" cy="369332"/>
          </a:xfrm>
          <a:prstGeom prst="rect">
            <a:avLst/>
          </a:prstGeom>
          <a:solidFill>
            <a:srgbClr val="4472C4"/>
          </a:solidFill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Definiciones</a:t>
            </a:r>
          </a:p>
        </p:txBody>
      </p:sp>
    </p:spTree>
    <p:extLst>
      <p:ext uri="{BB962C8B-B14F-4D97-AF65-F5344CB8AC3E}">
        <p14:creationId xmlns:p14="http://schemas.microsoft.com/office/powerpoint/2010/main" val="374072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6907-ED71-D184-1108-5659ED74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Ingeniería de Software. Términos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E769B-D30B-B0CA-B088-464B93CC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7</a:t>
            </a:fld>
            <a:endParaRPr lang="es-ES_tradnl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F52C2C-2A7B-42C0-98CB-D142D90C9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7932"/>
              </p:ext>
            </p:extLst>
          </p:nvPr>
        </p:nvGraphicFramePr>
        <p:xfrm>
          <a:off x="717004" y="1277014"/>
          <a:ext cx="10951534" cy="304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4283">
                  <a:extLst>
                    <a:ext uri="{9D8B030D-6E8A-4147-A177-3AD203B41FA5}">
                      <a16:colId xmlns:a16="http://schemas.microsoft.com/office/drawing/2014/main" val="2532969488"/>
                    </a:ext>
                  </a:extLst>
                </a:gridCol>
                <a:gridCol w="5477251">
                  <a:extLst>
                    <a:ext uri="{9D8B030D-6E8A-4147-A177-3AD203B41FA5}">
                      <a16:colId xmlns:a16="http://schemas.microsoft.com/office/drawing/2014/main" val="1427199132"/>
                    </a:ext>
                  </a:extLst>
                </a:gridCol>
              </a:tblGrid>
              <a:tr h="167640">
                <a:tc gridSpan="2">
                  <a:txBody>
                    <a:bodyPr/>
                    <a:lstStyle/>
                    <a:p>
                      <a:pPr algn="ctr"/>
                      <a:r>
                        <a:rPr lang="es-ES_tradnl" sz="16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Ingeniero de software vs. Desarrollador de software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404175"/>
                  </a:ext>
                </a:extLst>
              </a:tr>
              <a:tr h="1676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noProof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¡A veces los términos se utilizan indistintamente!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988019"/>
                  </a:ext>
                </a:extLst>
              </a:tr>
              <a:tr h="499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_tradnl" sz="1600" noProof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Ingeniero de software (</a:t>
                      </a:r>
                      <a:r>
                        <a:rPr lang="es-ES_tradnl" sz="1600" i="1" noProof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engineering</a:t>
                      </a:r>
                      <a:r>
                        <a:rPr lang="es-ES_tradnl" sz="1600" noProof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</a:t>
                      </a:r>
                      <a:r>
                        <a:rPr lang="es-ES_tradnl" sz="1600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Desarrollador</a:t>
                      </a:r>
                      <a:r>
                        <a:rPr lang="en-U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software (</a:t>
                      </a:r>
                      <a:r>
                        <a:rPr lang="en-US" sz="1600" i="1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developer</a:t>
                      </a:r>
                      <a:r>
                        <a:rPr lang="en-US" sz="16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779157"/>
                  </a:ext>
                </a:extLst>
              </a:tr>
              <a:tr h="375255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También desarrollan.</a:t>
                      </a:r>
                    </a:p>
                    <a:p>
                      <a:pPr marL="285750" indent="-285750">
                        <a:spcAft>
                          <a:spcPts val="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b="0" i="0" kern="1200" noProof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Concepción y diseño del software, tomando decisiones técnicas y arquitectónicas clave.</a:t>
                      </a:r>
                      <a:endParaRPr lang="es-ES_tradnl" sz="16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spcAft>
                          <a:spcPts val="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Alta visión y comprensión del panorama general, base de conocimientos.</a:t>
                      </a:r>
                    </a:p>
                    <a:p>
                      <a:pPr marL="285750" indent="-285750">
                        <a:spcAft>
                          <a:spcPts val="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Proceso de gestión del ciclo de vida de desarrollo del software (</a:t>
                      </a:r>
                      <a:r>
                        <a:rPr lang="es-ES_tradnl" sz="1600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software </a:t>
                      </a:r>
                      <a:r>
                        <a:rPr lang="es-ES_tradnl" sz="1600" i="1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development</a:t>
                      </a:r>
                      <a:r>
                        <a:rPr lang="es-ES_tradnl" sz="1600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1600" i="1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life</a:t>
                      </a:r>
                      <a:r>
                        <a:rPr lang="es-ES_tradnl" sz="1600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ES_tradnl" sz="1600" i="1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cycle</a:t>
                      </a:r>
                      <a:r>
                        <a:rPr lang="es-ES_tradnl" sz="1600" i="1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 SDLC</a:t>
                      </a: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Más limitado en alcance que el Ingeniero de Software.</a:t>
                      </a:r>
                    </a:p>
                    <a:p>
                      <a:pPr marL="285750" indent="-285750">
                        <a:spcAft>
                          <a:spcPts val="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Creatividad lógica/programación.</a:t>
                      </a:r>
                    </a:p>
                    <a:p>
                      <a:pPr marL="285750" indent="-285750">
                        <a:spcAft>
                          <a:spcPts val="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Tarea de codificación para implementar características y funcionalidades específicas y resolver problemas específicos (requerimientos).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807808"/>
                  </a:ext>
                </a:extLst>
              </a:tr>
            </a:tbl>
          </a:graphicData>
        </a:graphic>
      </p:graphicFrame>
      <p:pic>
        <p:nvPicPr>
          <p:cNvPr id="6" name="Picture 5" descr="A person holding a light bulb&#10;&#10;Description automatically generated with low confidence">
            <a:extLst>
              <a:ext uri="{FF2B5EF4-FFF2-40B4-BE49-F238E27FC236}">
                <a16:creationId xmlns:a16="http://schemas.microsoft.com/office/drawing/2014/main" id="{D251C85D-CD6C-481E-AA81-A89B18A8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82" y="1976102"/>
            <a:ext cx="415567" cy="431248"/>
          </a:xfrm>
          <a:prstGeom prst="rect">
            <a:avLst/>
          </a:prstGeom>
        </p:spPr>
      </p:pic>
      <p:pic>
        <p:nvPicPr>
          <p:cNvPr id="8" name="Picture 7" descr="A person sitting at a computer&#10;&#10;Description automatically generated with low confidence">
            <a:extLst>
              <a:ext uri="{FF2B5EF4-FFF2-40B4-BE49-F238E27FC236}">
                <a16:creationId xmlns:a16="http://schemas.microsoft.com/office/drawing/2014/main" id="{9622AC8D-758A-4162-8506-5471B7BF1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68" y="2041470"/>
            <a:ext cx="363651" cy="36588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8509036-0B0C-4CA2-B82D-96EE9EABB040}"/>
              </a:ext>
            </a:extLst>
          </p:cNvPr>
          <p:cNvGrpSpPr/>
          <p:nvPr/>
        </p:nvGrpSpPr>
        <p:grpSpPr>
          <a:xfrm>
            <a:off x="2372625" y="4788506"/>
            <a:ext cx="7365986" cy="1783880"/>
            <a:chOff x="2111369" y="4788506"/>
            <a:chExt cx="7365986" cy="1783880"/>
          </a:xfrm>
        </p:grpSpPr>
        <p:sp>
          <p:nvSpPr>
            <p:cNvPr id="10" name="Speech Bubble: Rectangle 9">
              <a:extLst>
                <a:ext uri="{FF2B5EF4-FFF2-40B4-BE49-F238E27FC236}">
                  <a16:creationId xmlns:a16="http://schemas.microsoft.com/office/drawing/2014/main" id="{B75C35D7-1B01-43CB-92A3-C64A6F477DD1}"/>
                </a:ext>
              </a:extLst>
            </p:cNvPr>
            <p:cNvSpPr/>
            <p:nvPr/>
          </p:nvSpPr>
          <p:spPr>
            <a:xfrm>
              <a:off x="2111369" y="4788506"/>
              <a:ext cx="7365986" cy="1783880"/>
            </a:xfrm>
            <a:prstGeom prst="wedgeRectCallout">
              <a:avLst>
                <a:gd name="adj1" fmla="val -34765"/>
                <a:gd name="adj2" fmla="val -7895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432FF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s-ES_tradnl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Resumen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s-ES_tradnl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Proporcionan un enfoque científico para del desarrollo de software.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s-ES_tradnl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Guían el proceso de desarrollo de software.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s-ES_tradnl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Identifican los pasos necesarios para desarrollar </a:t>
              </a:r>
              <a:r>
                <a:rPr lang="es-ES_tradnl" dirty="0" err="1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</a:t>
              </a:r>
              <a:r>
                <a:rPr lang="es-ES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are.</a:t>
              </a:r>
              <a:endParaRPr 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NL" dirty="0">
                <a:solidFill>
                  <a:srgbClr val="0432FF"/>
                </a:solidFill>
              </a:endParaRPr>
            </a:p>
          </p:txBody>
        </p:sp>
        <p:pic>
          <p:nvPicPr>
            <p:cNvPr id="18" name="Picture 17" descr="A cd in a box&#10;&#10;Description automatically generated with low confidence">
              <a:extLst>
                <a:ext uri="{FF2B5EF4-FFF2-40B4-BE49-F238E27FC236}">
                  <a16:creationId xmlns:a16="http://schemas.microsoft.com/office/drawing/2014/main" id="{BD22A920-2A04-4AF8-AF3E-CCE6A6616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88978" y="5802368"/>
              <a:ext cx="681446" cy="681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124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CF5E05-7E29-6F39-E491-C69EF4EB8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3100" y="286785"/>
            <a:ext cx="8149213" cy="314221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s-ES_tradnl" sz="3200" dirty="0"/>
              <a:t>Proceso de Desarrollo de Software</a:t>
            </a:r>
            <a:br>
              <a:rPr lang="es-ES_tradnl" sz="3200" dirty="0"/>
            </a:br>
            <a:r>
              <a:rPr lang="es-ES_tradnl" sz="3200" dirty="0"/>
              <a:t>(S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oftware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dirty="0" err="1"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s-E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3200" dirty="0"/>
              <a:t>- SDLC)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F86018-7153-72A2-2880-D240A19A19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705" y="3602038"/>
            <a:ext cx="10668001" cy="1655762"/>
          </a:xfrm>
        </p:spPr>
        <p:txBody>
          <a:bodyPr/>
          <a:lstStyle/>
          <a:p>
            <a:r>
              <a:rPr lang="es-ES" dirty="0"/>
              <a:t>ELO329: Diseño y Programación Orientados a Objetos</a:t>
            </a:r>
          </a:p>
          <a:p>
            <a:r>
              <a:rPr lang="es-ES_tradnl" altLang="en-CL" dirty="0"/>
              <a:t>Departamento de Electrónica</a:t>
            </a:r>
          </a:p>
          <a:p>
            <a:r>
              <a:rPr lang="es-ES_tradnl" altLang="en-CL" dirty="0"/>
              <a:t>Universidad Técnica Federico Santa María</a:t>
            </a:r>
            <a:endParaRPr lang="es-ES" altLang="en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1B341-CBDC-94A0-0967-DA04E346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26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3896E7-F6CC-48F5-A669-4DB12BEF9DEB}"/>
              </a:ext>
            </a:extLst>
          </p:cNvPr>
          <p:cNvSpPr txBox="1">
            <a:spLocks/>
          </p:cNvSpPr>
          <p:nvPr/>
        </p:nvSpPr>
        <p:spPr bwMode="auto">
          <a:xfrm>
            <a:off x="626165" y="285614"/>
            <a:ext cx="11042373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Proceso de Desarrollo – SDLC (1/2)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DA198-0F7F-61D6-5057-4BE7BCA4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9</a:t>
            </a:fld>
            <a:endParaRPr lang="es-ES_tradnl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937E6D5-7693-4ACB-9B33-1EB2BAE9A692}"/>
              </a:ext>
            </a:extLst>
          </p:cNvPr>
          <p:cNvGrpSpPr/>
          <p:nvPr/>
        </p:nvGrpSpPr>
        <p:grpSpPr>
          <a:xfrm>
            <a:off x="2779130" y="2073007"/>
            <a:ext cx="6868893" cy="463014"/>
            <a:chOff x="1700347" y="1980354"/>
            <a:chExt cx="6868893" cy="46301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C4DEE9E-E6F2-46DE-B7CB-F707812FF60A}"/>
                </a:ext>
              </a:extLst>
            </p:cNvPr>
            <p:cNvSpPr/>
            <p:nvPr/>
          </p:nvSpPr>
          <p:spPr>
            <a:xfrm>
              <a:off x="7210702" y="1980354"/>
              <a:ext cx="1358538" cy="446314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400">
                  <a:latin typeface="Arial" panose="020B0604020202020204" pitchFamily="34" charset="0"/>
                  <a:cs typeface="Arial" panose="020B0604020202020204" pitchFamily="34" charset="0"/>
                </a:rPr>
                <a:t>Lanzamiento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31F023E-A943-495A-A7B1-8C4AEF875D24}"/>
                </a:ext>
              </a:extLst>
            </p:cNvPr>
            <p:cNvGrpSpPr/>
            <p:nvPr/>
          </p:nvGrpSpPr>
          <p:grpSpPr>
            <a:xfrm>
              <a:off x="1700347" y="1980354"/>
              <a:ext cx="5418915" cy="463014"/>
              <a:chOff x="1700347" y="1980354"/>
              <a:chExt cx="5418915" cy="463014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2BDC08B-E2C2-4F8C-A942-E4BA3EA8494A}"/>
                  </a:ext>
                </a:extLst>
              </p:cNvPr>
              <p:cNvSpPr/>
              <p:nvPr/>
            </p:nvSpPr>
            <p:spPr>
              <a:xfrm>
                <a:off x="1700347" y="1980354"/>
                <a:ext cx="1258389" cy="44631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1400">
                    <a:ln w="0"/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Sueño</a:t>
                </a:r>
                <a:endParaRPr lang="es-ES_tradnl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04A8350-D9B8-44FF-A00A-D24CE6C2D250}"/>
                  </a:ext>
                </a:extLst>
              </p:cNvPr>
              <p:cNvSpPr/>
              <p:nvPr/>
            </p:nvSpPr>
            <p:spPr>
              <a:xfrm>
                <a:off x="3496491" y="1980354"/>
                <a:ext cx="1358538" cy="44631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1400">
                    <a:ln w="0"/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Investigación</a:t>
                </a:r>
                <a:endParaRPr lang="es-ES_tradnl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B3EF479-B965-4594-9321-17F24191C468}"/>
                  </a:ext>
                </a:extLst>
              </p:cNvPr>
              <p:cNvSpPr/>
              <p:nvPr/>
            </p:nvSpPr>
            <p:spPr>
              <a:xfrm>
                <a:off x="5379724" y="1997054"/>
                <a:ext cx="1258389" cy="446314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1400">
                    <a:latin typeface="Arial" panose="020B0604020202020204" pitchFamily="34" charset="0"/>
                    <a:cs typeface="Arial" panose="020B0604020202020204" pitchFamily="34" charset="0"/>
                  </a:rPr>
                  <a:t>Desarrollo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973405B-F7B8-40A8-B9FB-9DC4B50EC7D9}"/>
                  </a:ext>
                </a:extLst>
              </p:cNvPr>
              <p:cNvCxnSpPr/>
              <p:nvPr/>
            </p:nvCxnSpPr>
            <p:spPr>
              <a:xfrm>
                <a:off x="3041468" y="2203511"/>
                <a:ext cx="381000" cy="0"/>
              </a:xfrm>
              <a:prstGeom prst="straightConnector1">
                <a:avLst/>
              </a:prstGeom>
              <a:ln w="6350">
                <a:prstDash val="lgDash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3B9B4A9-E7AD-4DED-A884-BD826AE2A593}"/>
                  </a:ext>
                </a:extLst>
              </p:cNvPr>
              <p:cNvCxnSpPr/>
              <p:nvPr/>
            </p:nvCxnSpPr>
            <p:spPr>
              <a:xfrm>
                <a:off x="4924702" y="2203511"/>
                <a:ext cx="381000" cy="0"/>
              </a:xfrm>
              <a:prstGeom prst="straightConnector1">
                <a:avLst/>
              </a:prstGeom>
              <a:ln w="6350">
                <a:prstDash val="lgDash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BC10B90-A9B6-46BD-ACB6-299041A70F7E}"/>
                  </a:ext>
                </a:extLst>
              </p:cNvPr>
              <p:cNvCxnSpPr/>
              <p:nvPr/>
            </p:nvCxnSpPr>
            <p:spPr>
              <a:xfrm>
                <a:off x="6738262" y="2221542"/>
                <a:ext cx="381000" cy="0"/>
              </a:xfrm>
              <a:prstGeom prst="straightConnector1">
                <a:avLst/>
              </a:prstGeom>
              <a:ln w="6350">
                <a:prstDash val="lgDash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2" name="Picture 51" descr="A picture containing clipart, text, graphics, snowboarding&#10;&#10;Description automatically generated">
            <a:extLst>
              <a:ext uri="{FF2B5EF4-FFF2-40B4-BE49-F238E27FC236}">
                <a16:creationId xmlns:a16="http://schemas.microsoft.com/office/drawing/2014/main" id="{8FADA72B-A75E-4A51-A5AD-D74713BB5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43298">
            <a:off x="7874952" y="2421968"/>
            <a:ext cx="563458" cy="643193"/>
          </a:xfrm>
          <a:prstGeom prst="rect">
            <a:avLst/>
          </a:prstGeom>
        </p:spPr>
      </p:pic>
      <p:graphicFrame>
        <p:nvGraphicFramePr>
          <p:cNvPr id="54" name="Table 16">
            <a:extLst>
              <a:ext uri="{FF2B5EF4-FFF2-40B4-BE49-F238E27FC236}">
                <a16:creationId xmlns:a16="http://schemas.microsoft.com/office/drawing/2014/main" id="{626879FD-C5FA-433B-890B-09E4A0617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402476"/>
              </p:ext>
            </p:extLst>
          </p:nvPr>
        </p:nvGraphicFramePr>
        <p:xfrm>
          <a:off x="3139093" y="1334076"/>
          <a:ext cx="610978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9784">
                  <a:extLst>
                    <a:ext uri="{9D8B030D-6E8A-4147-A177-3AD203B41FA5}">
                      <a16:colId xmlns:a16="http://schemas.microsoft.com/office/drawing/2014/main" val="2644779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dirty="0">
                          <a:solidFill>
                            <a:srgbClr val="0432FF"/>
                          </a:solidFill>
                        </a:rPr>
                        <a:t>¿Dónde se ubica el Proceso de Desarrollo de Software (SDLC)?</a:t>
                      </a:r>
                      <a:endParaRPr lang="en-NL" dirty="0">
                        <a:solidFill>
                          <a:srgbClr val="0432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011393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442DDC11-0E97-4359-9B06-C7DE7C74A00A}"/>
              </a:ext>
            </a:extLst>
          </p:cNvPr>
          <p:cNvSpPr txBox="1"/>
          <p:nvPr/>
        </p:nvSpPr>
        <p:spPr>
          <a:xfrm>
            <a:off x="9656732" y="2073007"/>
            <a:ext cx="914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dirty="0">
                <a:solidFill>
                  <a:srgbClr val="0432FF"/>
                </a:solidFill>
              </a:rPr>
              <a:t>. . . . . </a:t>
            </a:r>
            <a:endParaRPr lang="en-N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AFA5E7-CC4A-4E76-B5B7-6D0EFFA9EE7D}"/>
              </a:ext>
            </a:extLst>
          </p:cNvPr>
          <p:cNvSpPr txBox="1"/>
          <p:nvPr/>
        </p:nvSpPr>
        <p:spPr>
          <a:xfrm>
            <a:off x="9734032" y="1997709"/>
            <a:ext cx="807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i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</a:t>
            </a:r>
            <a:endParaRPr lang="en-NL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18D16DF-5992-4B5D-8DD6-8BF44D6A2362}"/>
              </a:ext>
            </a:extLst>
          </p:cNvPr>
          <p:cNvSpPr/>
          <p:nvPr/>
        </p:nvSpPr>
        <p:spPr>
          <a:xfrm>
            <a:off x="6226643" y="1906670"/>
            <a:ext cx="1706880" cy="80953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65312C6-E033-4639-99E9-F4640CB61137}"/>
              </a:ext>
            </a:extLst>
          </p:cNvPr>
          <p:cNvGrpSpPr/>
          <p:nvPr/>
        </p:nvGrpSpPr>
        <p:grpSpPr>
          <a:xfrm>
            <a:off x="2986355" y="3884057"/>
            <a:ext cx="7318740" cy="839712"/>
            <a:chOff x="1542092" y="3829213"/>
            <a:chExt cx="8642933" cy="991643"/>
          </a:xfrm>
        </p:grpSpPr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4E7D98AD-FC22-4DA7-A05A-51268A6887FE}"/>
                </a:ext>
              </a:extLst>
            </p:cNvPr>
            <p:cNvSpPr/>
            <p:nvPr/>
          </p:nvSpPr>
          <p:spPr>
            <a:xfrm>
              <a:off x="1561011" y="4381671"/>
              <a:ext cx="2307358" cy="256808"/>
            </a:xfrm>
            <a:custGeom>
              <a:avLst/>
              <a:gdLst/>
              <a:ahLst/>
              <a:cxnLst/>
              <a:rect l="0" t="0" r="r" b="b"/>
              <a:pathLst>
                <a:path w="5505" h="638">
                  <a:moveTo>
                    <a:pt x="0" y="159"/>
                  </a:moveTo>
                  <a:lnTo>
                    <a:pt x="4128" y="159"/>
                  </a:lnTo>
                  <a:lnTo>
                    <a:pt x="4128" y="0"/>
                  </a:lnTo>
                  <a:lnTo>
                    <a:pt x="5504" y="318"/>
                  </a:lnTo>
                  <a:lnTo>
                    <a:pt x="4128" y="637"/>
                  </a:lnTo>
                  <a:lnTo>
                    <a:pt x="4128" y="477"/>
                  </a:lnTo>
                  <a:lnTo>
                    <a:pt x="0" y="477"/>
                  </a:lnTo>
                  <a:lnTo>
                    <a:pt x="0" y="159"/>
                  </a:lnTo>
                </a:path>
              </a:pathLst>
            </a:custGeom>
            <a:solidFill>
              <a:srgbClr val="0432FF"/>
            </a:solidFill>
            <a:ln w="936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NL" dirty="0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4E995569-4977-4896-BFBC-49F82ED3ABC3}"/>
                </a:ext>
              </a:extLst>
            </p:cNvPr>
            <p:cNvSpPr/>
            <p:nvPr/>
          </p:nvSpPr>
          <p:spPr>
            <a:xfrm>
              <a:off x="7538354" y="4388329"/>
              <a:ext cx="2326277" cy="256808"/>
            </a:xfrm>
            <a:custGeom>
              <a:avLst/>
              <a:gdLst/>
              <a:ahLst/>
              <a:cxnLst/>
              <a:rect l="0" t="0" r="r" b="b"/>
              <a:pathLst>
                <a:path w="5505" h="638">
                  <a:moveTo>
                    <a:pt x="0" y="159"/>
                  </a:moveTo>
                  <a:lnTo>
                    <a:pt x="4128" y="159"/>
                  </a:lnTo>
                  <a:lnTo>
                    <a:pt x="4128" y="0"/>
                  </a:lnTo>
                  <a:lnTo>
                    <a:pt x="5504" y="318"/>
                  </a:lnTo>
                  <a:lnTo>
                    <a:pt x="4128" y="637"/>
                  </a:lnTo>
                  <a:lnTo>
                    <a:pt x="4128" y="477"/>
                  </a:lnTo>
                  <a:lnTo>
                    <a:pt x="0" y="477"/>
                  </a:lnTo>
                  <a:lnTo>
                    <a:pt x="0" y="159"/>
                  </a:lnTo>
                </a:path>
              </a:pathLst>
            </a:custGeom>
            <a:solidFill>
              <a:srgbClr val="0432FF"/>
            </a:solidFill>
            <a:ln w="9360">
              <a:solidFill>
                <a:srgbClr val="FFFF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NL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EAE5D9F-5409-4745-970C-76124DF7BDC9}"/>
                </a:ext>
              </a:extLst>
            </p:cNvPr>
            <p:cNvSpPr/>
            <p:nvPr/>
          </p:nvSpPr>
          <p:spPr>
            <a:xfrm>
              <a:off x="1542092" y="3829213"/>
              <a:ext cx="2168847" cy="55506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2160" tIns="53640" rIns="92160" bIns="4608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_tradnl" sz="1200" b="1" strike="noStrike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Requerimientos nuevos o modificados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3E127A1-4EAF-4675-885B-A2179B478FD4}"/>
                </a:ext>
              </a:extLst>
            </p:cNvPr>
            <p:cNvSpPr/>
            <p:nvPr/>
          </p:nvSpPr>
          <p:spPr>
            <a:xfrm>
              <a:off x="7547063" y="3829213"/>
              <a:ext cx="2637962" cy="55506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2160" tIns="53640" rIns="92160" bIns="4608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_tradnl" sz="1200" b="1" strike="noStrike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Producto: sistema nuevo o</a:t>
              </a:r>
            </a:p>
            <a:p>
              <a:pPr algn="ctr">
                <a:lnSpc>
                  <a:spcPct val="100000"/>
                </a:lnSpc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_tradnl" sz="1200" b="1" strike="noStrike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existente modificado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C56F538-BE73-441F-9B78-49D3B32D0D35}"/>
                </a:ext>
              </a:extLst>
            </p:cNvPr>
            <p:cNvSpPr/>
            <p:nvPr/>
          </p:nvSpPr>
          <p:spPr>
            <a:xfrm>
              <a:off x="3887287" y="4138676"/>
              <a:ext cx="3651068" cy="6821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2160" tIns="52920" rIns="92160" bIns="46080">
              <a:spAutoFit/>
            </a:bodyPr>
            <a:lstStyle/>
            <a:p>
              <a:pPr algn="ctr">
                <a:lnSpc>
                  <a:spcPct val="97000"/>
                </a:lnSpc>
                <a:spcBef>
                  <a:spcPts val="899"/>
                </a:spcBef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_tradnl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s-ES" sz="1600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oftware</a:t>
              </a:r>
              <a:r>
                <a:rPr lang="es-ES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600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</a:t>
              </a:r>
              <a:r>
                <a:rPr lang="es-ES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600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Life</a:t>
              </a:r>
              <a:r>
                <a:rPr lang="es-ES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1600" dirty="0" err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Cycle</a:t>
              </a:r>
              <a:r>
                <a:rPr lang="es-ES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_tradnl" sz="16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(SDLC)</a:t>
              </a:r>
              <a:endParaRPr lang="es-ES_tradnl" sz="1600" b="0" strike="noStrike" spc="-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Speech Bubble: Rectangle 66">
            <a:extLst>
              <a:ext uri="{FF2B5EF4-FFF2-40B4-BE49-F238E27FC236}">
                <a16:creationId xmlns:a16="http://schemas.microsoft.com/office/drawing/2014/main" id="{E154398B-736F-44C4-9C77-04CA5FE3BEB6}"/>
              </a:ext>
            </a:extLst>
          </p:cNvPr>
          <p:cNvSpPr/>
          <p:nvPr/>
        </p:nvSpPr>
        <p:spPr>
          <a:xfrm>
            <a:off x="1395854" y="2924902"/>
            <a:ext cx="6421191" cy="345163"/>
          </a:xfrm>
          <a:prstGeom prst="wedgeRectCallout">
            <a:avLst>
              <a:gd name="adj1" fmla="val 31390"/>
              <a:gd name="adj2" fmla="val -11145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Define </a:t>
            </a:r>
            <a:r>
              <a:rPr lang="es-E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Quién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debe hacer </a:t>
            </a:r>
            <a:r>
              <a:rPr lang="es-E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Qué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Cuándo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1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Cómo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debe hacerlo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572E71A3-9594-48B8-854B-FF602C8E903C}"/>
              </a:ext>
            </a:extLst>
          </p:cNvPr>
          <p:cNvSpPr/>
          <p:nvPr/>
        </p:nvSpPr>
        <p:spPr>
          <a:xfrm>
            <a:off x="6470495" y="2098767"/>
            <a:ext cx="1246402" cy="43725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Desarrollo</a:t>
            </a:r>
            <a:endParaRPr lang="en-NL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282547-5510-45BC-B071-07D10F31DB47}"/>
              </a:ext>
            </a:extLst>
          </p:cNvPr>
          <p:cNvSpPr txBox="1"/>
          <p:nvPr/>
        </p:nvSpPr>
        <p:spPr>
          <a:xfrm>
            <a:off x="1219207" y="3525641"/>
            <a:ext cx="10276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_tradnl" sz="1800" strike="noStrike" spc="-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proceso de desarrollo a la antigua, como “caja negra”:</a:t>
            </a:r>
            <a:endParaRPr lang="en-NL" dirty="0">
              <a:solidFill>
                <a:srgbClr val="0432FF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694C043-41C4-4C94-80EA-6E38217E4A22}"/>
              </a:ext>
            </a:extLst>
          </p:cNvPr>
          <p:cNvSpPr txBox="1"/>
          <p:nvPr/>
        </p:nvSpPr>
        <p:spPr>
          <a:xfrm>
            <a:off x="1219207" y="4872218"/>
            <a:ext cx="10276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_tradnl" sz="1800" strike="noStrike" spc="-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proceso de desarrollo como se concibe ahora:</a:t>
            </a:r>
            <a:endParaRPr lang="en-NL" dirty="0">
              <a:solidFill>
                <a:srgbClr val="0432FF"/>
              </a:solidFill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C927B1A-8285-4B22-9014-5AAD9CC721BB}"/>
              </a:ext>
            </a:extLst>
          </p:cNvPr>
          <p:cNvGrpSpPr/>
          <p:nvPr/>
        </p:nvGrpSpPr>
        <p:grpSpPr>
          <a:xfrm>
            <a:off x="2171989" y="5230005"/>
            <a:ext cx="8141815" cy="1537283"/>
            <a:chOff x="1253653" y="5185761"/>
            <a:chExt cx="8141815" cy="1537283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685CB827-C17B-42A7-A78A-9155B7E04CAE}"/>
                </a:ext>
              </a:extLst>
            </p:cNvPr>
            <p:cNvGrpSpPr/>
            <p:nvPr/>
          </p:nvGrpSpPr>
          <p:grpSpPr>
            <a:xfrm>
              <a:off x="1253653" y="5185761"/>
              <a:ext cx="8141815" cy="1229506"/>
              <a:chOff x="1253653" y="5488103"/>
              <a:chExt cx="8141815" cy="1229506"/>
            </a:xfrm>
          </p:grpSpPr>
          <p:sp>
            <p:nvSpPr>
              <p:cNvPr id="102" name="Freeform 11">
                <a:extLst>
                  <a:ext uri="{FF2B5EF4-FFF2-40B4-BE49-F238E27FC236}">
                    <a16:creationId xmlns:a16="http://schemas.microsoft.com/office/drawing/2014/main" id="{3FB8D03B-073A-4DB4-8FC9-87DB3AD80BC1}"/>
                  </a:ext>
                </a:extLst>
              </p:cNvPr>
              <p:cNvSpPr/>
              <p:nvPr/>
            </p:nvSpPr>
            <p:spPr>
              <a:xfrm>
                <a:off x="2078610" y="5955918"/>
                <a:ext cx="1953845" cy="217462"/>
              </a:xfrm>
              <a:custGeom>
                <a:avLst/>
                <a:gdLst/>
                <a:ahLst/>
                <a:cxnLst/>
                <a:rect l="0" t="0" r="r" b="b"/>
                <a:pathLst>
                  <a:path w="5505" h="638">
                    <a:moveTo>
                      <a:pt x="0" y="159"/>
                    </a:moveTo>
                    <a:lnTo>
                      <a:pt x="4128" y="159"/>
                    </a:lnTo>
                    <a:lnTo>
                      <a:pt x="4128" y="0"/>
                    </a:lnTo>
                    <a:lnTo>
                      <a:pt x="5504" y="318"/>
                    </a:lnTo>
                    <a:lnTo>
                      <a:pt x="4128" y="637"/>
                    </a:lnTo>
                    <a:lnTo>
                      <a:pt x="4128" y="477"/>
                    </a:lnTo>
                    <a:lnTo>
                      <a:pt x="0" y="477"/>
                    </a:lnTo>
                    <a:lnTo>
                      <a:pt x="0" y="159"/>
                    </a:lnTo>
                  </a:path>
                </a:pathLst>
              </a:custGeom>
              <a:solidFill>
                <a:srgbClr val="0432FF"/>
              </a:solidFill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NL" dirty="0"/>
              </a:p>
            </p:txBody>
          </p:sp>
          <p:sp>
            <p:nvSpPr>
              <p:cNvPr id="103" name="Freeform 11">
                <a:extLst>
                  <a:ext uri="{FF2B5EF4-FFF2-40B4-BE49-F238E27FC236}">
                    <a16:creationId xmlns:a16="http://schemas.microsoft.com/office/drawing/2014/main" id="{3647550D-528A-4D30-A8CA-7B9F19406EE2}"/>
                  </a:ext>
                </a:extLst>
              </p:cNvPr>
              <p:cNvSpPr/>
              <p:nvPr/>
            </p:nvSpPr>
            <p:spPr>
              <a:xfrm>
                <a:off x="7140158" y="5961556"/>
                <a:ext cx="1969866" cy="217462"/>
              </a:xfrm>
              <a:custGeom>
                <a:avLst/>
                <a:gdLst/>
                <a:ahLst/>
                <a:cxnLst/>
                <a:rect l="0" t="0" r="r" b="b"/>
                <a:pathLst>
                  <a:path w="5505" h="638">
                    <a:moveTo>
                      <a:pt x="0" y="159"/>
                    </a:moveTo>
                    <a:lnTo>
                      <a:pt x="4128" y="159"/>
                    </a:lnTo>
                    <a:lnTo>
                      <a:pt x="4128" y="0"/>
                    </a:lnTo>
                    <a:lnTo>
                      <a:pt x="5504" y="318"/>
                    </a:lnTo>
                    <a:lnTo>
                      <a:pt x="4128" y="637"/>
                    </a:lnTo>
                    <a:lnTo>
                      <a:pt x="4128" y="477"/>
                    </a:lnTo>
                    <a:lnTo>
                      <a:pt x="0" y="477"/>
                    </a:lnTo>
                    <a:lnTo>
                      <a:pt x="0" y="159"/>
                    </a:lnTo>
                  </a:path>
                </a:pathLst>
              </a:custGeom>
              <a:solidFill>
                <a:srgbClr val="0432FF"/>
              </a:solidFill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NL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256DF4F-FB36-4184-AFF3-B2001B28B112}"/>
                  </a:ext>
                </a:extLst>
              </p:cNvPr>
              <p:cNvSpPr/>
              <p:nvPr/>
            </p:nvSpPr>
            <p:spPr>
              <a:xfrm>
                <a:off x="2084039" y="5488103"/>
                <a:ext cx="1815107" cy="470026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2160" tIns="53640" rIns="92160" bIns="46080">
                <a:sp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  <a:tab pos="448920" algn="l"/>
                    <a:tab pos="898200" algn="l"/>
                    <a:tab pos="1347480" algn="l"/>
                    <a:tab pos="1796760" algn="l"/>
                    <a:tab pos="2246040" algn="l"/>
                    <a:tab pos="2695320" algn="l"/>
                    <a:tab pos="3144600" algn="l"/>
                    <a:tab pos="3593880" algn="l"/>
                    <a:tab pos="4043160" algn="l"/>
                    <a:tab pos="4492440" algn="l"/>
                    <a:tab pos="4941720" algn="l"/>
                    <a:tab pos="5391000" algn="l"/>
                    <a:tab pos="5840280" algn="l"/>
                    <a:tab pos="6289560" algn="l"/>
                    <a:tab pos="6738840" algn="l"/>
                    <a:tab pos="7188120" algn="l"/>
                    <a:tab pos="7637400" algn="l"/>
                    <a:tab pos="8086680" algn="l"/>
                    <a:tab pos="8535960" algn="l"/>
                    <a:tab pos="8985240" algn="l"/>
                  </a:tabLst>
                </a:pPr>
                <a:r>
                  <a:rPr lang="es-ES_tradnl" sz="1200" b="1" strike="noStrike" spc="-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Requerimientos nuevos o modificados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C465087-CAF9-44C5-B9ED-548F117FBFE4}"/>
                  </a:ext>
                </a:extLst>
              </p:cNvPr>
              <p:cNvSpPr/>
              <p:nvPr/>
            </p:nvSpPr>
            <p:spPr>
              <a:xfrm>
                <a:off x="7147533" y="5488103"/>
                <a:ext cx="2247935" cy="470026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2160" tIns="53640" rIns="92160" bIns="46080">
                <a:sp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  <a:tab pos="448920" algn="l"/>
                    <a:tab pos="898200" algn="l"/>
                    <a:tab pos="1347480" algn="l"/>
                    <a:tab pos="1796760" algn="l"/>
                    <a:tab pos="2246040" algn="l"/>
                    <a:tab pos="2695320" algn="l"/>
                    <a:tab pos="3144600" algn="l"/>
                    <a:tab pos="3593880" algn="l"/>
                    <a:tab pos="4043160" algn="l"/>
                    <a:tab pos="4492440" algn="l"/>
                    <a:tab pos="4941720" algn="l"/>
                    <a:tab pos="5391000" algn="l"/>
                    <a:tab pos="5840280" algn="l"/>
                    <a:tab pos="6289560" algn="l"/>
                    <a:tab pos="6738840" algn="l"/>
                    <a:tab pos="7188120" algn="l"/>
                    <a:tab pos="7637400" algn="l"/>
                    <a:tab pos="8086680" algn="l"/>
                    <a:tab pos="8535960" algn="l"/>
                    <a:tab pos="8985240" algn="l"/>
                  </a:tabLst>
                </a:pPr>
                <a:r>
                  <a:rPr lang="es-ES_tradnl" sz="1200" b="1" strike="noStrike" spc="-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Producto: sistema nuevo o</a:t>
                </a:r>
              </a:p>
              <a:p>
                <a:pPr algn="ctr">
                  <a:lnSpc>
                    <a:spcPct val="100000"/>
                  </a:lnSpc>
                  <a:tabLst>
                    <a:tab pos="0" algn="l"/>
                    <a:tab pos="448920" algn="l"/>
                    <a:tab pos="898200" algn="l"/>
                    <a:tab pos="1347480" algn="l"/>
                    <a:tab pos="1796760" algn="l"/>
                    <a:tab pos="2246040" algn="l"/>
                    <a:tab pos="2695320" algn="l"/>
                    <a:tab pos="3144600" algn="l"/>
                    <a:tab pos="3593880" algn="l"/>
                    <a:tab pos="4043160" algn="l"/>
                    <a:tab pos="4492440" algn="l"/>
                    <a:tab pos="4941720" algn="l"/>
                    <a:tab pos="5391000" algn="l"/>
                    <a:tab pos="5840280" algn="l"/>
                    <a:tab pos="6289560" algn="l"/>
                    <a:tab pos="6738840" algn="l"/>
                    <a:tab pos="7188120" algn="l"/>
                    <a:tab pos="7637400" algn="l"/>
                    <a:tab pos="8086680" algn="l"/>
                    <a:tab pos="8535960" algn="l"/>
                    <a:tab pos="8985240" algn="l"/>
                  </a:tabLst>
                </a:pPr>
                <a:r>
                  <a:rPr lang="es-ES_tradnl" sz="1200" b="1" strike="noStrike" spc="-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existente modificado</a:t>
                </a:r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E1667C5A-3810-426D-82A6-80E079AC1B80}"/>
                  </a:ext>
                </a:extLst>
              </p:cNvPr>
              <p:cNvGrpSpPr/>
              <p:nvPr/>
            </p:nvGrpSpPr>
            <p:grpSpPr>
              <a:xfrm>
                <a:off x="4048475" y="5750153"/>
                <a:ext cx="3084396" cy="701787"/>
                <a:chOff x="4048475" y="5750153"/>
                <a:chExt cx="3084396" cy="701787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2BCBAF1D-D4BB-4B22-A8B4-CFB609048BB9}"/>
                    </a:ext>
                  </a:extLst>
                </p:cNvPr>
                <p:cNvSpPr/>
                <p:nvPr/>
              </p:nvSpPr>
              <p:spPr>
                <a:xfrm>
                  <a:off x="4048475" y="5750153"/>
                  <a:ext cx="265535" cy="6930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2160" tIns="52920" rIns="92160" bIns="46080">
                  <a:spAutoFit/>
                </a:bodyPr>
                <a:lstStyle/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31EB80AD-942A-4A88-9A1A-AEA5456A4C55}"/>
                    </a:ext>
                  </a:extLst>
                </p:cNvPr>
                <p:cNvSpPr/>
                <p:nvPr/>
              </p:nvSpPr>
              <p:spPr>
                <a:xfrm>
                  <a:off x="4444721" y="5754508"/>
                  <a:ext cx="265535" cy="6930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2160" tIns="52920" rIns="92160" bIns="46080">
                  <a:spAutoFit/>
                </a:bodyPr>
                <a:lstStyle/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C192ECE-0CC2-41F8-AF5F-AF08024866C6}"/>
                    </a:ext>
                  </a:extLst>
                </p:cNvPr>
                <p:cNvSpPr/>
                <p:nvPr/>
              </p:nvSpPr>
              <p:spPr>
                <a:xfrm>
                  <a:off x="4867006" y="5758862"/>
                  <a:ext cx="265535" cy="6930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2160" tIns="52920" rIns="92160" bIns="46080">
                  <a:spAutoFit/>
                </a:bodyPr>
                <a:lstStyle/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B404BD0-B2AC-49EE-89DB-3CA64CF0B244}"/>
                    </a:ext>
                  </a:extLst>
                </p:cNvPr>
                <p:cNvSpPr/>
                <p:nvPr/>
              </p:nvSpPr>
              <p:spPr>
                <a:xfrm>
                  <a:off x="5280670" y="5754508"/>
                  <a:ext cx="265535" cy="6930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2160" tIns="52920" rIns="92160" bIns="46080">
                  <a:spAutoFit/>
                </a:bodyPr>
                <a:lstStyle/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55B5B716-4C92-4995-BA3F-0D21A29CCB5C}"/>
                    </a:ext>
                  </a:extLst>
                </p:cNvPr>
                <p:cNvSpPr/>
                <p:nvPr/>
              </p:nvSpPr>
              <p:spPr>
                <a:xfrm>
                  <a:off x="5697445" y="5753510"/>
                  <a:ext cx="265535" cy="6930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2160" tIns="52920" rIns="92160" bIns="46080">
                  <a:spAutoFit/>
                </a:bodyPr>
                <a:lstStyle/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5222E2C-55AC-4522-8E9C-8E73830AF8CF}"/>
                    </a:ext>
                  </a:extLst>
                </p:cNvPr>
                <p:cNvSpPr/>
                <p:nvPr/>
              </p:nvSpPr>
              <p:spPr>
                <a:xfrm>
                  <a:off x="6102312" y="5757864"/>
                  <a:ext cx="265535" cy="6930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2160" tIns="52920" rIns="92160" bIns="46080">
                  <a:spAutoFit/>
                </a:bodyPr>
                <a:lstStyle/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3C091C1D-6FD0-43EB-BAB1-D55C9121D4B1}"/>
                    </a:ext>
                  </a:extLst>
                </p:cNvPr>
                <p:cNvSpPr/>
                <p:nvPr/>
              </p:nvSpPr>
              <p:spPr>
                <a:xfrm>
                  <a:off x="6489849" y="5753510"/>
                  <a:ext cx="265535" cy="6930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2160" tIns="52920" rIns="92160" bIns="46080">
                  <a:spAutoFit/>
                </a:bodyPr>
                <a:lstStyle/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87AC6F56-ABEE-4E30-BE84-768A2C8130CC}"/>
                    </a:ext>
                  </a:extLst>
                </p:cNvPr>
                <p:cNvSpPr/>
                <p:nvPr/>
              </p:nvSpPr>
              <p:spPr>
                <a:xfrm>
                  <a:off x="6867336" y="5757864"/>
                  <a:ext cx="265535" cy="69307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2160" tIns="52920" rIns="92160" bIns="46080">
                  <a:spAutoFit/>
                </a:bodyPr>
                <a:lstStyle/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97000"/>
                    </a:lnSpc>
                    <a:spcBef>
                      <a:spcPts val="899"/>
                    </a:spcBef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endParaRPr lang="es-ES_tradnl" sz="1600" b="0" strike="noStrike" spc="-1" dirty="0">
                    <a:solidFill>
                      <a:srgbClr val="FFFF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A312CC8-1732-464C-80E3-49FC59C99F9D}"/>
                  </a:ext>
                </a:extLst>
              </p:cNvPr>
              <p:cNvGrpSpPr/>
              <p:nvPr/>
            </p:nvGrpSpPr>
            <p:grpSpPr>
              <a:xfrm>
                <a:off x="1947709" y="5991421"/>
                <a:ext cx="2433670" cy="531299"/>
                <a:chOff x="1947709" y="5991421"/>
                <a:chExt cx="2433670" cy="531299"/>
              </a:xfrm>
            </p:grpSpPr>
            <p:cxnSp>
              <p:nvCxnSpPr>
                <p:cNvPr id="130" name="Straight Arrow Connector 129">
                  <a:extLst>
                    <a:ext uri="{FF2B5EF4-FFF2-40B4-BE49-F238E27FC236}">
                      <a16:creationId xmlns:a16="http://schemas.microsoft.com/office/drawing/2014/main" id="{C8EBBE76-03F5-47B6-B9DC-1B500E94F2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947709" y="5991421"/>
                  <a:ext cx="6083" cy="52000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474EF662-11BE-4E46-929F-5FA2BF38CF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8954" y="6511423"/>
                  <a:ext cx="2432425" cy="11297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8B0F2BF-5B29-4F5A-BF22-1A312D1712A2}"/>
                  </a:ext>
                </a:extLst>
              </p:cNvPr>
              <p:cNvCxnSpPr/>
              <p:nvPr/>
            </p:nvCxnSpPr>
            <p:spPr>
              <a:xfrm flipV="1">
                <a:off x="4377602" y="6076744"/>
                <a:ext cx="0" cy="44677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4AAC130-2478-42F3-A80B-30A0D43DEA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3678" y="6076744"/>
                <a:ext cx="0" cy="47279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7982F9D7-6FAD-4448-8AA5-E9E5B98F9A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9754" y="6064649"/>
                <a:ext cx="0" cy="5165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9B69548-FB7E-4929-BE5B-D49C7F819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2674" y="6597043"/>
                <a:ext cx="4046933" cy="1655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A096EB6-54E8-4E69-9F3B-35B75BAAB9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5830" y="6096692"/>
                <a:ext cx="3777" cy="51770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DF6A923D-E421-4D45-A460-7074D192A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2414" y="6629483"/>
                <a:ext cx="4566012" cy="2143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DFB64C8-83BA-45E5-86E4-6FF1EEB89A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34649" y="6104403"/>
                <a:ext cx="3777" cy="5473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BFBABF0-647A-4366-A19B-6A29D1F47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7256" y="6665119"/>
                <a:ext cx="5064906" cy="153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BCACB6C-E838-41C3-B5AC-AF1F91A4CB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28385" y="6138692"/>
                <a:ext cx="0" cy="54259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6A10C2C-F98B-40A3-A56C-C9B5AFB174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3653" y="6693895"/>
                <a:ext cx="5562756" cy="22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B2C03E2-69C9-4DA6-8F16-F1368C8F17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12632" y="6173380"/>
                <a:ext cx="0" cy="5442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2F86A216-1E88-4A8C-A720-17D7F014D503}"/>
                  </a:ext>
                </a:extLst>
              </p:cNvPr>
              <p:cNvGrpSpPr/>
              <p:nvPr/>
            </p:nvGrpSpPr>
            <p:grpSpPr>
              <a:xfrm>
                <a:off x="1809434" y="5991422"/>
                <a:ext cx="2988021" cy="557323"/>
                <a:chOff x="1809434" y="5991422"/>
                <a:chExt cx="2988021" cy="557323"/>
              </a:xfrm>
            </p:grpSpPr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AFB9F4A0-1B5B-4E53-9649-B37C5BF1F8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18564" y="6543863"/>
                  <a:ext cx="2978891" cy="4882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22CF7118-8B49-4F3C-A340-94C8F9DAAA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809434" y="5991422"/>
                  <a:ext cx="9130" cy="54749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C6AF5D4E-597A-4E60-A9BD-880634D7A954}"/>
                  </a:ext>
                </a:extLst>
              </p:cNvPr>
              <p:cNvGrpSpPr/>
              <p:nvPr/>
            </p:nvGrpSpPr>
            <p:grpSpPr>
              <a:xfrm>
                <a:off x="1681517" y="5991421"/>
                <a:ext cx="3532014" cy="588941"/>
                <a:chOff x="1681517" y="5991421"/>
                <a:chExt cx="3532014" cy="588941"/>
              </a:xfrm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F4C605A7-12AD-4B5F-B480-F9D0DBDD1E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0647" y="6566224"/>
                  <a:ext cx="3522884" cy="1413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>
                  <a:extLst>
                    <a:ext uri="{FF2B5EF4-FFF2-40B4-BE49-F238E27FC236}">
                      <a16:creationId xmlns:a16="http://schemas.microsoft.com/office/drawing/2014/main" id="{05338A78-12CD-4060-8C3E-61BB8DB44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681517" y="5991421"/>
                  <a:ext cx="9130" cy="5740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A4BCA66B-75F2-4766-8339-921FF1B079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73544" y="5998382"/>
                <a:ext cx="9130" cy="598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FFB29FAA-56A7-479A-8996-03A1BC05B9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69520" y="5998320"/>
                <a:ext cx="5631" cy="630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D4DEF070-D07C-4846-B62F-67D855005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61626" y="5998320"/>
                <a:ext cx="2815" cy="6660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1ACF7F14-3C37-4C65-8DAE-CC148A61C8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3653" y="5997338"/>
                <a:ext cx="1" cy="6957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F7674E8-D6C6-4F87-A8D0-BD01F8D0A8A2}"/>
                </a:ext>
              </a:extLst>
            </p:cNvPr>
            <p:cNvSpPr txBox="1"/>
            <p:nvPr/>
          </p:nvSpPr>
          <p:spPr>
            <a:xfrm>
              <a:off x="2269059" y="6415267"/>
              <a:ext cx="217566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sz="1400" b="1" strike="noStrike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Retroalimentación</a:t>
              </a:r>
              <a:endParaRPr lang="en-N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820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7" grpId="0" animBg="1"/>
      <p:bldP spid="90" grpId="0" animBg="1"/>
      <p:bldP spid="92" grpId="0"/>
      <p:bldP spid="9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OP_Template_2022" id="{EF16D744-8F12-A949-9806-AE42449CCAFF}" vid="{36B2CFD3-DDCD-6242-8B0B-6D31F4977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9273</TotalTime>
  <Words>3874</Words>
  <Application>Microsoft Macintosh PowerPoint</Application>
  <PresentationFormat>Widescreen</PresentationFormat>
  <Paragraphs>471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Agency FB</vt:lpstr>
      <vt:lpstr>Arial</vt:lpstr>
      <vt:lpstr>Calibri</vt:lpstr>
      <vt:lpstr>Wingdings</vt:lpstr>
      <vt:lpstr>Office Theme</vt:lpstr>
      <vt:lpstr>Ingeniería de Software: Introducción Proceso y Metodologías de Desarrollo Desarrollo Iterativo e Incremental y Ágil</vt:lpstr>
      <vt:lpstr>Motivación</vt:lpstr>
      <vt:lpstr>Motivación</vt:lpstr>
      <vt:lpstr>Ingeniería de Software. Profesión</vt:lpstr>
      <vt:lpstr>Ingeniería de Software. Definición</vt:lpstr>
      <vt:lpstr>Ingeniería de Software. Objetivos</vt:lpstr>
      <vt:lpstr>Ingeniería de Software. Términos</vt:lpstr>
      <vt:lpstr>Proceso de Desarrollo de Software (Software Development Life Cycle - SDLC)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Proceso de Desarrollo. Metodología de Desarrollo (1/5)</vt:lpstr>
      <vt:lpstr>Proceso de Desarrollo. Metodología de Desarrollo (2/5)</vt:lpstr>
      <vt:lpstr>Proceso de Desarrollo. Metodología de Desarrollo (3/5)</vt:lpstr>
      <vt:lpstr>Proceso de Desarrollo. Metodología de Desarrollo (4/5)</vt:lpstr>
      <vt:lpstr>Proceso de Desarrollo. Metodología de Desarrollo (5/5)</vt:lpstr>
      <vt:lpstr>Desarrollo Iterativo Incremental</vt:lpstr>
      <vt:lpstr>Roles en Proyectos de Ingeniería de Software</vt:lpstr>
      <vt:lpstr>Modelos Populares - Proceso de Desarrollo (SDLC)</vt:lpstr>
      <vt:lpstr>Desarrollo Ágil de Software (1/3)</vt:lpstr>
      <vt:lpstr>Desarrollo Ágil de Software (2/3)</vt:lpstr>
      <vt:lpstr>Desarrollo Ágil de Software: Manifiesto (3/3)</vt:lpstr>
      <vt:lpstr>Resumen</vt:lpstr>
      <vt:lpstr>Lección Importante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Programación Orientados a Objetos</dc:title>
  <dc:subject/>
  <dc:creator>Agustín González</dc:creator>
  <cp:keywords/>
  <dc:description/>
  <cp:lastModifiedBy>Agustin Gonzalez</cp:lastModifiedBy>
  <cp:revision>561</cp:revision>
  <dcterms:created xsi:type="dcterms:W3CDTF">2021-09-30T23:46:18Z</dcterms:created>
  <dcterms:modified xsi:type="dcterms:W3CDTF">2023-06-16T16:53:48Z</dcterms:modified>
  <cp:category/>
</cp:coreProperties>
</file>